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drawing13.xml" ContentType="application/vnd.ms-office.drawingml.diagramDrawing+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03" r:id="rId1"/>
  </p:sldMasterIdLst>
  <p:notesMasterIdLst>
    <p:notesMasterId r:id="rId102"/>
  </p:notesMasterIdLst>
  <p:handoutMasterIdLst>
    <p:handoutMasterId r:id="rId103"/>
  </p:handoutMasterIdLst>
  <p:sldIdLst>
    <p:sldId id="373" r:id="rId2"/>
    <p:sldId id="434" r:id="rId3"/>
    <p:sldId id="435" r:id="rId4"/>
    <p:sldId id="371"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377" r:id="rId22"/>
    <p:sldId id="372" r:id="rId23"/>
    <p:sldId id="317" r:id="rId24"/>
    <p:sldId id="374" r:id="rId25"/>
    <p:sldId id="388" r:id="rId26"/>
    <p:sldId id="375" r:id="rId27"/>
    <p:sldId id="386" r:id="rId28"/>
    <p:sldId id="387" r:id="rId29"/>
    <p:sldId id="385" r:id="rId30"/>
    <p:sldId id="384" r:id="rId31"/>
    <p:sldId id="291" r:id="rId32"/>
    <p:sldId id="281" r:id="rId33"/>
    <p:sldId id="262" r:id="rId34"/>
    <p:sldId id="379" r:id="rId35"/>
    <p:sldId id="380" r:id="rId36"/>
    <p:sldId id="381" r:id="rId37"/>
    <p:sldId id="382" r:id="rId38"/>
    <p:sldId id="277" r:id="rId39"/>
    <p:sldId id="383" r:id="rId40"/>
    <p:sldId id="390" r:id="rId41"/>
    <p:sldId id="391" r:id="rId42"/>
    <p:sldId id="392" r:id="rId43"/>
    <p:sldId id="393" r:id="rId44"/>
    <p:sldId id="394" r:id="rId45"/>
    <p:sldId id="395" r:id="rId46"/>
    <p:sldId id="396" r:id="rId47"/>
    <p:sldId id="397" r:id="rId48"/>
    <p:sldId id="404" r:id="rId49"/>
    <p:sldId id="403" r:id="rId50"/>
    <p:sldId id="402" r:id="rId51"/>
    <p:sldId id="401" r:id="rId52"/>
    <p:sldId id="400" r:id="rId53"/>
    <p:sldId id="398" r:id="rId54"/>
    <p:sldId id="275" r:id="rId55"/>
    <p:sldId id="306" r:id="rId56"/>
    <p:sldId id="389" r:id="rId57"/>
    <p:sldId id="376" r:id="rId58"/>
    <p:sldId id="330" r:id="rId59"/>
    <p:sldId id="331" r:id="rId60"/>
    <p:sldId id="432" r:id="rId61"/>
    <p:sldId id="332" r:id="rId62"/>
    <p:sldId id="333" r:id="rId63"/>
    <p:sldId id="334" r:id="rId64"/>
    <p:sldId id="335" r:id="rId65"/>
    <p:sldId id="336" r:id="rId66"/>
    <p:sldId id="429"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433" r:id="rId82"/>
    <p:sldId id="351" r:id="rId83"/>
    <p:sldId id="352" r:id="rId84"/>
    <p:sldId id="353" r:id="rId85"/>
    <p:sldId id="354" r:id="rId86"/>
    <p:sldId id="355" r:id="rId87"/>
    <p:sldId id="357" r:id="rId88"/>
    <p:sldId id="358" r:id="rId89"/>
    <p:sldId id="359" r:id="rId90"/>
    <p:sldId id="360" r:id="rId91"/>
    <p:sldId id="361" r:id="rId92"/>
    <p:sldId id="362" r:id="rId93"/>
    <p:sldId id="363" r:id="rId94"/>
    <p:sldId id="364" r:id="rId95"/>
    <p:sldId id="365" r:id="rId96"/>
    <p:sldId id="366" r:id="rId97"/>
    <p:sldId id="367" r:id="rId98"/>
    <p:sldId id="430" r:id="rId99"/>
    <p:sldId id="436" r:id="rId100"/>
    <p:sldId id="427" r:id="rId101"/>
  </p:sldIdLst>
  <p:sldSz cx="9144000" cy="6858000" type="screen4x3"/>
  <p:notesSz cx="9601200" cy="7315200"/>
  <p:embeddedFontLst>
    <p:embeddedFont>
      <p:font typeface="Wingdings 2" pitchFamily="18" charset="2"/>
      <p:regular r:id="rId104"/>
    </p:embeddedFont>
    <p:embeddedFont>
      <p:font typeface="Calibri" pitchFamily="34" charset="0"/>
      <p:regular r:id="rId105"/>
      <p:bold r:id="rId106"/>
      <p:italic r:id="rId107"/>
      <p:boldItalic r:id="rId108"/>
    </p:embeddedFont>
    <p:embeddedFont>
      <p:font typeface="Gill Sans MT" charset="0"/>
      <p:regular r:id="rId109"/>
      <p:bold r:id="rId110"/>
      <p:italic r:id="rId111"/>
      <p:boldItalic r:id="rId112"/>
    </p:embeddedFont>
    <p:embeddedFont>
      <p:font typeface="Arial Narrow" pitchFamily="34" charset="0"/>
      <p:regular r:id="rId113"/>
      <p:bold r:id="rId114"/>
      <p:italic r:id="rId115"/>
      <p:boldItalic r:id="rId116"/>
    </p:embeddedFont>
    <p:embeddedFont>
      <p:font typeface="Simplified Arabic" pitchFamily="18" charset="-78"/>
      <p:regular r:id="rId117"/>
      <p:bold r:id="rId118"/>
    </p:embeddedFont>
    <p:embeddedFont>
      <p:font typeface="Georgia" pitchFamily="18" charset="0"/>
      <p:regular r:id="rId119"/>
      <p:bold r:id="rId120"/>
      <p:italic r:id="rId121"/>
      <p:boldItalic r:id="rId122"/>
    </p:embeddedFont>
    <p:embeddedFont>
      <p:font typeface="Century Gothic" pitchFamily="34" charset="0"/>
      <p:regular r:id="rId123"/>
      <p:bold r:id="rId124"/>
      <p:italic r:id="rId125"/>
      <p:boldItalic r:id="rId126"/>
    </p:embeddedFont>
    <p:embeddedFont>
      <p:font typeface="Verdana" pitchFamily="34" charset="0"/>
      <p:regular r:id="rId127"/>
      <p:bold r:id="rId128"/>
      <p:italic r:id="rId129"/>
      <p:boldItalic r:id="rId130"/>
    </p:embeddedFont>
    <p:embeddedFont>
      <p:font typeface="Wingdings 3" pitchFamily="18" charset="2"/>
      <p:regular r:id="rId131"/>
    </p:embeddedFont>
    <p:embeddedFont>
      <p:font typeface="Comic Sans MS" pitchFamily="66" charset="0"/>
      <p:regular r:id="rId132"/>
      <p:bold r:id="rId13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FF66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4" autoAdjust="0"/>
    <p:restoredTop sz="96169" autoAdjust="0"/>
  </p:normalViewPr>
  <p:slideViewPr>
    <p:cSldViewPr>
      <p:cViewPr>
        <p:scale>
          <a:sx n="55" d="100"/>
          <a:sy n="55" d="100"/>
        </p:scale>
        <p:origin x="-2364" y="-9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050"/>
    </p:cViewPr>
  </p:sorterViewPr>
  <p:notesViewPr>
    <p:cSldViewPr>
      <p:cViewPr varScale="1">
        <p:scale>
          <a:sx n="56" d="100"/>
          <a:sy n="56" d="100"/>
        </p:scale>
        <p:origin x="-1860" y="-102"/>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9.fntdata"/><Relationship Id="rId133" Type="http://schemas.openxmlformats.org/officeDocument/2006/relationships/font" Target="fonts/font30.fntdata"/><Relationship Id="rId16" Type="http://schemas.openxmlformats.org/officeDocument/2006/relationships/slide" Target="slides/slide15.xml"/><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123" Type="http://schemas.openxmlformats.org/officeDocument/2006/relationships/font" Target="fonts/font20.fntdata"/><Relationship Id="rId128" Type="http://schemas.openxmlformats.org/officeDocument/2006/relationships/font" Target="fonts/font2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113" Type="http://schemas.openxmlformats.org/officeDocument/2006/relationships/font" Target="fonts/font10.fntdata"/><Relationship Id="rId118" Type="http://schemas.openxmlformats.org/officeDocument/2006/relationships/font" Target="fonts/font15.fntdata"/><Relationship Id="rId126" Type="http://schemas.openxmlformats.org/officeDocument/2006/relationships/font" Target="fonts/font23.fntdata"/><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font" Target="fonts/font5.fntdata"/><Relationship Id="rId116" Type="http://schemas.openxmlformats.org/officeDocument/2006/relationships/font" Target="fonts/font13.fntdata"/><Relationship Id="rId124" Type="http://schemas.openxmlformats.org/officeDocument/2006/relationships/font" Target="fonts/font21.fntdata"/><Relationship Id="rId129" Type="http://schemas.openxmlformats.org/officeDocument/2006/relationships/font" Target="fonts/font26.fntdata"/><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8.fntdata"/><Relationship Id="rId132"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3.fntdata"/><Relationship Id="rId114" Type="http://schemas.openxmlformats.org/officeDocument/2006/relationships/font" Target="fonts/font11.fntdata"/><Relationship Id="rId119" Type="http://schemas.openxmlformats.org/officeDocument/2006/relationships/font" Target="fonts/font16.fntdata"/><Relationship Id="rId12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9.fntdata"/><Relationship Id="rId130" Type="http://schemas.openxmlformats.org/officeDocument/2006/relationships/font" Target="fonts/font27.fntdata"/><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font" Target="fonts/font17.fntdata"/><Relationship Id="rId125"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131" Type="http://schemas.openxmlformats.org/officeDocument/2006/relationships/font" Target="fonts/font28.fntdata"/><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59A80-CF6E-4111-B6C0-E3A4F9E896C4}" type="doc">
      <dgm:prSet loTypeId="urn:microsoft.com/office/officeart/2005/8/layout/venn2" loCatId="relationship" qsTypeId="urn:microsoft.com/office/officeart/2005/8/quickstyle/simple1#1" qsCatId="simple" csTypeId="urn:microsoft.com/office/officeart/2005/8/colors/colorful1#1" csCatId="colorful" phldr="1"/>
      <dgm:spPr/>
      <dgm:t>
        <a:bodyPr/>
        <a:lstStyle/>
        <a:p>
          <a:endParaRPr lang="en-US"/>
        </a:p>
      </dgm:t>
    </dgm:pt>
    <dgm:pt modelId="{ACE81B98-7218-4870-909F-F1CC644C4B9C}">
      <dgm:prSet custT="1"/>
      <dgm:spPr/>
      <dgm:t>
        <a:bodyPr/>
        <a:lstStyle/>
        <a:p>
          <a:pPr algn="ctr" rtl="0"/>
          <a:r>
            <a:rPr lang="en-US" sz="2800" b="1" dirty="0" smtClean="0">
              <a:solidFill>
                <a:srgbClr val="FFC000"/>
              </a:solidFill>
            </a:rPr>
            <a:t>80%</a:t>
          </a:r>
          <a:r>
            <a:rPr lang="en-US" sz="2400" b="1" dirty="0" smtClean="0">
              <a:solidFill>
                <a:srgbClr val="FFC000"/>
              </a:solidFill>
            </a:rPr>
            <a:t> </a:t>
          </a:r>
          <a:r>
            <a:rPr lang="en-US" sz="2400" dirty="0" smtClean="0"/>
            <a:t>off all cases involve drugs or alcohol</a:t>
          </a:r>
          <a:endParaRPr lang="en-US" sz="2400" b="1" dirty="0"/>
        </a:p>
      </dgm:t>
    </dgm:pt>
    <dgm:pt modelId="{D6871355-9F38-433F-A820-AD5DE6D71325}" type="parTrans" cxnId="{8E4B31BF-21B1-4063-ACF1-468FB255FFCD}">
      <dgm:prSet/>
      <dgm:spPr/>
      <dgm:t>
        <a:bodyPr/>
        <a:lstStyle/>
        <a:p>
          <a:pPr algn="ctr"/>
          <a:endParaRPr lang="en-US"/>
        </a:p>
      </dgm:t>
    </dgm:pt>
    <dgm:pt modelId="{A182AAAE-7BB3-497D-A919-7521DF1C1F87}" type="sibTrans" cxnId="{8E4B31BF-21B1-4063-ACF1-468FB255FFCD}">
      <dgm:prSet/>
      <dgm:spPr/>
      <dgm:t>
        <a:bodyPr/>
        <a:lstStyle/>
        <a:p>
          <a:pPr algn="ctr"/>
          <a:endParaRPr lang="en-US"/>
        </a:p>
      </dgm:t>
    </dgm:pt>
    <dgm:pt modelId="{1C849BF1-2548-4B4B-A394-F169F9D2F28E}">
      <dgm:prSet custT="1"/>
      <dgm:spPr/>
      <dgm:t>
        <a:bodyPr/>
        <a:lstStyle/>
        <a:p>
          <a:pPr algn="ctr" rtl="0"/>
          <a:r>
            <a:rPr lang="en-US" sz="2400" dirty="0" smtClean="0"/>
            <a:t>At least </a:t>
          </a:r>
          <a:r>
            <a:rPr lang="en-US" sz="2800" b="1" dirty="0" smtClean="0">
              <a:solidFill>
                <a:schemeClr val="accent4">
                  <a:lumMod val="60000"/>
                  <a:lumOff val="40000"/>
                </a:schemeClr>
              </a:solidFill>
            </a:rPr>
            <a:t>60%</a:t>
          </a:r>
          <a:r>
            <a:rPr lang="en-US" sz="2400" b="1" dirty="0" smtClean="0">
              <a:solidFill>
                <a:srgbClr val="FFC000"/>
              </a:solidFill>
            </a:rPr>
            <a:t> </a:t>
          </a:r>
          <a:r>
            <a:rPr lang="en-US" sz="2400" dirty="0" smtClean="0"/>
            <a:t>charged in these cases have </a:t>
          </a:r>
          <a:r>
            <a:rPr lang="en-US" sz="2400" b="1" dirty="0" smtClean="0"/>
            <a:t>chemical dependency problems</a:t>
          </a:r>
          <a:endParaRPr lang="en-US" sz="2400" b="1" i="1" dirty="0"/>
        </a:p>
      </dgm:t>
    </dgm:pt>
    <dgm:pt modelId="{D54C0736-7548-44DA-81BF-AF2608A75035}" type="parTrans" cxnId="{D2038835-BB9E-4359-B6D5-C78EBFBB89A0}">
      <dgm:prSet/>
      <dgm:spPr/>
      <dgm:t>
        <a:bodyPr/>
        <a:lstStyle/>
        <a:p>
          <a:pPr algn="ctr"/>
          <a:endParaRPr lang="en-US"/>
        </a:p>
      </dgm:t>
    </dgm:pt>
    <dgm:pt modelId="{DB8E850F-EA57-4274-9DF5-770373BD361F}" type="sibTrans" cxnId="{D2038835-BB9E-4359-B6D5-C78EBFBB89A0}">
      <dgm:prSet/>
      <dgm:spPr/>
      <dgm:t>
        <a:bodyPr/>
        <a:lstStyle/>
        <a:p>
          <a:pPr algn="ctr"/>
          <a:endParaRPr lang="en-US"/>
        </a:p>
      </dgm:t>
    </dgm:pt>
    <dgm:pt modelId="{11166AFC-893A-45F9-A28A-BC28F8823DFB}">
      <dgm:prSet/>
      <dgm:spPr/>
      <dgm:t>
        <a:bodyPr/>
        <a:lstStyle/>
        <a:p>
          <a:pPr algn="ctr" rtl="0"/>
          <a:endParaRPr lang="en-US" sz="1500" dirty="0"/>
        </a:p>
      </dgm:t>
    </dgm:pt>
    <dgm:pt modelId="{637F5F05-A84E-40A0-81ED-58F0522F0EF4}" type="parTrans" cxnId="{A4745D88-8E4B-4A4A-AC85-C23234A98456}">
      <dgm:prSet/>
      <dgm:spPr/>
      <dgm:t>
        <a:bodyPr/>
        <a:lstStyle/>
        <a:p>
          <a:pPr algn="ctr"/>
          <a:endParaRPr lang="en-US"/>
        </a:p>
      </dgm:t>
    </dgm:pt>
    <dgm:pt modelId="{FED92A59-B0A3-4FD7-98C4-01AA79222775}" type="sibTrans" cxnId="{A4745D88-8E4B-4A4A-AC85-C23234A98456}">
      <dgm:prSet/>
      <dgm:spPr/>
      <dgm:t>
        <a:bodyPr/>
        <a:lstStyle/>
        <a:p>
          <a:pPr algn="ctr"/>
          <a:endParaRPr lang="en-US"/>
        </a:p>
      </dgm:t>
    </dgm:pt>
    <dgm:pt modelId="{484ADB80-B37D-4543-A1A0-D0D68AFFC628}" type="pres">
      <dgm:prSet presAssocID="{59759A80-CF6E-4111-B6C0-E3A4F9E896C4}" presName="Name0" presStyleCnt="0">
        <dgm:presLayoutVars>
          <dgm:chMax val="7"/>
          <dgm:resizeHandles val="exact"/>
        </dgm:presLayoutVars>
      </dgm:prSet>
      <dgm:spPr/>
      <dgm:t>
        <a:bodyPr/>
        <a:lstStyle/>
        <a:p>
          <a:endParaRPr lang="en-US"/>
        </a:p>
      </dgm:t>
    </dgm:pt>
    <dgm:pt modelId="{F1D94828-8B6C-4124-AC87-6004132B76F8}" type="pres">
      <dgm:prSet presAssocID="{59759A80-CF6E-4111-B6C0-E3A4F9E896C4}" presName="comp1" presStyleCnt="0"/>
      <dgm:spPr/>
    </dgm:pt>
    <dgm:pt modelId="{ACA3C671-5D6D-453A-87CF-7CAA81B61820}" type="pres">
      <dgm:prSet presAssocID="{59759A80-CF6E-4111-B6C0-E3A4F9E896C4}" presName="circle1" presStyleLbl="node1" presStyleIdx="0" presStyleCnt="2" custLinFactNeighborX="303" custLinFactNeighborY="12233"/>
      <dgm:spPr/>
      <dgm:t>
        <a:bodyPr/>
        <a:lstStyle/>
        <a:p>
          <a:endParaRPr lang="en-US"/>
        </a:p>
      </dgm:t>
    </dgm:pt>
    <dgm:pt modelId="{BA70661B-8F28-4A40-9FF2-808861168018}" type="pres">
      <dgm:prSet presAssocID="{59759A80-CF6E-4111-B6C0-E3A4F9E896C4}" presName="c1text" presStyleLbl="node1" presStyleIdx="0" presStyleCnt="2">
        <dgm:presLayoutVars>
          <dgm:bulletEnabled val="1"/>
        </dgm:presLayoutVars>
      </dgm:prSet>
      <dgm:spPr/>
      <dgm:t>
        <a:bodyPr/>
        <a:lstStyle/>
        <a:p>
          <a:endParaRPr lang="en-US"/>
        </a:p>
      </dgm:t>
    </dgm:pt>
    <dgm:pt modelId="{217A14EF-62BE-4B40-992D-B2F9AFFB7973}" type="pres">
      <dgm:prSet presAssocID="{59759A80-CF6E-4111-B6C0-E3A4F9E896C4}" presName="comp2" presStyleCnt="0"/>
      <dgm:spPr/>
    </dgm:pt>
    <dgm:pt modelId="{4B765634-70D6-4F45-8C13-EB642B7065C6}" type="pres">
      <dgm:prSet presAssocID="{59759A80-CF6E-4111-B6C0-E3A4F9E896C4}" presName="circle2" presStyleLbl="node1" presStyleIdx="1" presStyleCnt="2" custScaleX="87575" custScaleY="91845" custLinFactNeighborX="-48" custLinFactNeighborY="-711"/>
      <dgm:spPr/>
      <dgm:t>
        <a:bodyPr/>
        <a:lstStyle/>
        <a:p>
          <a:endParaRPr lang="en-US"/>
        </a:p>
      </dgm:t>
    </dgm:pt>
    <dgm:pt modelId="{81B66E18-1A36-41E0-AD40-7551A6A8946D}" type="pres">
      <dgm:prSet presAssocID="{59759A80-CF6E-4111-B6C0-E3A4F9E896C4}" presName="c2text" presStyleLbl="node1" presStyleIdx="1" presStyleCnt="2">
        <dgm:presLayoutVars>
          <dgm:bulletEnabled val="1"/>
        </dgm:presLayoutVars>
      </dgm:prSet>
      <dgm:spPr/>
      <dgm:t>
        <a:bodyPr/>
        <a:lstStyle/>
        <a:p>
          <a:endParaRPr lang="en-US"/>
        </a:p>
      </dgm:t>
    </dgm:pt>
  </dgm:ptLst>
  <dgm:cxnLst>
    <dgm:cxn modelId="{61712E32-A619-4F18-9F0F-55BAC829304D}" type="presOf" srcId="{1C849BF1-2548-4B4B-A394-F169F9D2F28E}" destId="{4B765634-70D6-4F45-8C13-EB642B7065C6}" srcOrd="0" destOrd="0" presId="urn:microsoft.com/office/officeart/2005/8/layout/venn2"/>
    <dgm:cxn modelId="{EEDECA3D-08A6-406A-B9BD-74300C626245}" type="presOf" srcId="{11166AFC-893A-45F9-A28A-BC28F8823DFB}" destId="{81B66E18-1A36-41E0-AD40-7551A6A8946D}" srcOrd="1" destOrd="1" presId="urn:microsoft.com/office/officeart/2005/8/layout/venn2"/>
    <dgm:cxn modelId="{A483AD16-EA6B-466D-9538-C5D409B5AA71}" type="presOf" srcId="{1C849BF1-2548-4B4B-A394-F169F9D2F28E}" destId="{81B66E18-1A36-41E0-AD40-7551A6A8946D}" srcOrd="1" destOrd="0" presId="urn:microsoft.com/office/officeart/2005/8/layout/venn2"/>
    <dgm:cxn modelId="{4F2356DF-074E-4F6B-8DAC-F77183E041BF}" type="presOf" srcId="{59759A80-CF6E-4111-B6C0-E3A4F9E896C4}" destId="{484ADB80-B37D-4543-A1A0-D0D68AFFC628}" srcOrd="0" destOrd="0" presId="urn:microsoft.com/office/officeart/2005/8/layout/venn2"/>
    <dgm:cxn modelId="{13A083DC-97EE-44BF-8864-4358F86F08D1}" type="presOf" srcId="{ACE81B98-7218-4870-909F-F1CC644C4B9C}" destId="{ACA3C671-5D6D-453A-87CF-7CAA81B61820}" srcOrd="0" destOrd="0" presId="urn:microsoft.com/office/officeart/2005/8/layout/venn2"/>
    <dgm:cxn modelId="{8E4B31BF-21B1-4063-ACF1-468FB255FFCD}" srcId="{59759A80-CF6E-4111-B6C0-E3A4F9E896C4}" destId="{ACE81B98-7218-4870-909F-F1CC644C4B9C}" srcOrd="0" destOrd="0" parTransId="{D6871355-9F38-433F-A820-AD5DE6D71325}" sibTransId="{A182AAAE-7BB3-497D-A919-7521DF1C1F87}"/>
    <dgm:cxn modelId="{D2038835-BB9E-4359-B6D5-C78EBFBB89A0}" srcId="{59759A80-CF6E-4111-B6C0-E3A4F9E896C4}" destId="{1C849BF1-2548-4B4B-A394-F169F9D2F28E}" srcOrd="1" destOrd="0" parTransId="{D54C0736-7548-44DA-81BF-AF2608A75035}" sibTransId="{DB8E850F-EA57-4274-9DF5-770373BD361F}"/>
    <dgm:cxn modelId="{36038DCA-A7D7-40F0-ABDD-2C6B42D38FDB}" type="presOf" srcId="{ACE81B98-7218-4870-909F-F1CC644C4B9C}" destId="{BA70661B-8F28-4A40-9FF2-808861168018}" srcOrd="1" destOrd="0" presId="urn:microsoft.com/office/officeart/2005/8/layout/venn2"/>
    <dgm:cxn modelId="{6D373B85-0424-4260-9B8D-78A71C61D785}" type="presOf" srcId="{11166AFC-893A-45F9-A28A-BC28F8823DFB}" destId="{4B765634-70D6-4F45-8C13-EB642B7065C6}" srcOrd="0" destOrd="1" presId="urn:microsoft.com/office/officeart/2005/8/layout/venn2"/>
    <dgm:cxn modelId="{A4745D88-8E4B-4A4A-AC85-C23234A98456}" srcId="{1C849BF1-2548-4B4B-A394-F169F9D2F28E}" destId="{11166AFC-893A-45F9-A28A-BC28F8823DFB}" srcOrd="0" destOrd="0" parTransId="{637F5F05-A84E-40A0-81ED-58F0522F0EF4}" sibTransId="{FED92A59-B0A3-4FD7-98C4-01AA79222775}"/>
    <dgm:cxn modelId="{E35673DD-5E68-42E5-BD33-BE2309FF7D44}" type="presParOf" srcId="{484ADB80-B37D-4543-A1A0-D0D68AFFC628}" destId="{F1D94828-8B6C-4124-AC87-6004132B76F8}" srcOrd="0" destOrd="0" presId="urn:microsoft.com/office/officeart/2005/8/layout/venn2"/>
    <dgm:cxn modelId="{20AC9EC6-50DA-4C7E-A58E-F38749C6B140}" type="presParOf" srcId="{F1D94828-8B6C-4124-AC87-6004132B76F8}" destId="{ACA3C671-5D6D-453A-87CF-7CAA81B61820}" srcOrd="0" destOrd="0" presId="urn:microsoft.com/office/officeart/2005/8/layout/venn2"/>
    <dgm:cxn modelId="{8886ADD6-0952-46D5-B80A-54184458DE25}" type="presParOf" srcId="{F1D94828-8B6C-4124-AC87-6004132B76F8}" destId="{BA70661B-8F28-4A40-9FF2-808861168018}" srcOrd="1" destOrd="0" presId="urn:microsoft.com/office/officeart/2005/8/layout/venn2"/>
    <dgm:cxn modelId="{782D6F57-D164-41E8-93B6-A207EAD23B10}" type="presParOf" srcId="{484ADB80-B37D-4543-A1A0-D0D68AFFC628}" destId="{217A14EF-62BE-4B40-992D-B2F9AFFB7973}" srcOrd="1" destOrd="0" presId="urn:microsoft.com/office/officeart/2005/8/layout/venn2"/>
    <dgm:cxn modelId="{8BCBE827-FFB6-4C2A-8E4F-97650B7D466E}" type="presParOf" srcId="{217A14EF-62BE-4B40-992D-B2F9AFFB7973}" destId="{4B765634-70D6-4F45-8C13-EB642B7065C6}" srcOrd="0" destOrd="0" presId="urn:microsoft.com/office/officeart/2005/8/layout/venn2"/>
    <dgm:cxn modelId="{DA3085FF-25E9-4282-97B9-CC92598F3459}" type="presParOf" srcId="{217A14EF-62BE-4B40-992D-B2F9AFFB7973}" destId="{81B66E18-1A36-41E0-AD40-7551A6A8946D}"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3F6700-7B1B-4481-A4C5-1DE5331B2E56}" type="doc">
      <dgm:prSet loTypeId="urn:microsoft.com/office/officeart/2005/8/layout/hList6" loCatId="list" qsTypeId="urn:microsoft.com/office/officeart/2005/8/quickstyle/simple1#7" qsCatId="simple" csTypeId="urn:microsoft.com/office/officeart/2005/8/colors/accent1_2#7" csCatId="accent1" phldr="1"/>
      <dgm:spPr/>
      <dgm:t>
        <a:bodyPr/>
        <a:lstStyle/>
        <a:p>
          <a:endParaRPr lang="en-US"/>
        </a:p>
      </dgm:t>
    </dgm:pt>
    <dgm:pt modelId="{B5C76FEB-863D-426D-8E87-76B8049C9FAD}">
      <dgm:prSet custT="1"/>
      <dgm:spPr/>
      <dgm:t>
        <a:bodyPr/>
        <a:lstStyle/>
        <a:p>
          <a:pPr rtl="0"/>
          <a:r>
            <a:rPr lang="en-US" sz="4000" b="1" dirty="0" smtClean="0">
              <a:latin typeface="Century Gothic" pitchFamily="34" charset="0"/>
            </a:rPr>
            <a:t>Our Results  </a:t>
          </a:r>
          <a:endParaRPr lang="en-US" sz="4000" b="1" dirty="0">
            <a:latin typeface="Century Gothic" pitchFamily="34" charset="0"/>
          </a:endParaRPr>
        </a:p>
      </dgm:t>
    </dgm:pt>
    <dgm:pt modelId="{01670479-809B-4DD8-9D98-A92774179392}" type="parTrans" cxnId="{CF1748BD-DEEE-4492-95B6-6D6C5FE77D21}">
      <dgm:prSet/>
      <dgm:spPr/>
      <dgm:t>
        <a:bodyPr/>
        <a:lstStyle/>
        <a:p>
          <a:endParaRPr lang="en-US"/>
        </a:p>
      </dgm:t>
    </dgm:pt>
    <dgm:pt modelId="{273EB0FA-5FA9-4FCA-A766-055C4499554F}" type="sibTrans" cxnId="{CF1748BD-DEEE-4492-95B6-6D6C5FE77D21}">
      <dgm:prSet/>
      <dgm:spPr/>
      <dgm:t>
        <a:bodyPr/>
        <a:lstStyle/>
        <a:p>
          <a:endParaRPr lang="en-US"/>
        </a:p>
      </dgm:t>
    </dgm:pt>
    <dgm:pt modelId="{CF667201-450B-422F-A180-3CB6E025280C}" type="pres">
      <dgm:prSet presAssocID="{C23F6700-7B1B-4481-A4C5-1DE5331B2E56}" presName="Name0" presStyleCnt="0">
        <dgm:presLayoutVars>
          <dgm:dir/>
          <dgm:resizeHandles val="exact"/>
        </dgm:presLayoutVars>
      </dgm:prSet>
      <dgm:spPr/>
      <dgm:t>
        <a:bodyPr/>
        <a:lstStyle/>
        <a:p>
          <a:endParaRPr lang="en-US"/>
        </a:p>
      </dgm:t>
    </dgm:pt>
    <dgm:pt modelId="{A3C79B3F-5048-4AEA-9812-C54C09B18340}" type="pres">
      <dgm:prSet presAssocID="{B5C76FEB-863D-426D-8E87-76B8049C9FAD}" presName="node" presStyleLbl="node1" presStyleIdx="0" presStyleCnt="1" custLinFactY="-241991" custLinFactNeighborY="-300000">
        <dgm:presLayoutVars>
          <dgm:bulletEnabled val="1"/>
        </dgm:presLayoutVars>
      </dgm:prSet>
      <dgm:spPr/>
      <dgm:t>
        <a:bodyPr/>
        <a:lstStyle/>
        <a:p>
          <a:endParaRPr lang="en-US"/>
        </a:p>
      </dgm:t>
    </dgm:pt>
  </dgm:ptLst>
  <dgm:cxnLst>
    <dgm:cxn modelId="{EDAC5C88-C32A-44BC-B3EF-6310199CE401}" type="presOf" srcId="{C23F6700-7B1B-4481-A4C5-1DE5331B2E56}" destId="{CF667201-450B-422F-A180-3CB6E025280C}" srcOrd="0" destOrd="0" presId="urn:microsoft.com/office/officeart/2005/8/layout/hList6"/>
    <dgm:cxn modelId="{90A0DE1B-D0CB-4523-A069-BB06EFA817C0}" type="presOf" srcId="{B5C76FEB-863D-426D-8E87-76B8049C9FAD}" destId="{A3C79B3F-5048-4AEA-9812-C54C09B18340}" srcOrd="0" destOrd="0" presId="urn:microsoft.com/office/officeart/2005/8/layout/hList6"/>
    <dgm:cxn modelId="{CF1748BD-DEEE-4492-95B6-6D6C5FE77D21}" srcId="{C23F6700-7B1B-4481-A4C5-1DE5331B2E56}" destId="{B5C76FEB-863D-426D-8E87-76B8049C9FAD}" srcOrd="0" destOrd="0" parTransId="{01670479-809B-4DD8-9D98-A92774179392}" sibTransId="{273EB0FA-5FA9-4FCA-A766-055C4499554F}"/>
    <dgm:cxn modelId="{60602FD2-1B4A-4E6B-A4B2-BB708B786A18}" type="presParOf" srcId="{CF667201-450B-422F-A180-3CB6E025280C}" destId="{A3C79B3F-5048-4AEA-9812-C54C09B18340}" srcOrd="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583A2F-1B0D-4204-9919-B6B4B1BB7279}" type="doc">
      <dgm:prSet loTypeId="urn:microsoft.com/office/officeart/2005/8/layout/hList6" loCatId="list" qsTypeId="urn:microsoft.com/office/officeart/2005/8/quickstyle/3d3" qsCatId="3D" csTypeId="urn:microsoft.com/office/officeart/2005/8/colors/colorful4" csCatId="colorful" phldr="1"/>
      <dgm:spPr/>
      <dgm:t>
        <a:bodyPr/>
        <a:lstStyle/>
        <a:p>
          <a:endParaRPr lang="en-US"/>
        </a:p>
      </dgm:t>
    </dgm:pt>
    <dgm:pt modelId="{55C14448-3910-462C-8BAD-CB5F58641D2E}">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US" sz="2000" b="1" dirty="0" smtClean="0">
              <a:solidFill>
                <a:schemeClr val="bg1"/>
              </a:solidFill>
            </a:rPr>
            <a:t>Recidivism Rate</a:t>
          </a:r>
        </a:p>
        <a:p>
          <a:pPr rtl="0"/>
          <a:r>
            <a:rPr lang="en-US" sz="3600" dirty="0" smtClean="0">
              <a:solidFill>
                <a:srgbClr val="FFFF00"/>
              </a:solidFill>
            </a:rPr>
            <a:t>27%</a:t>
          </a:r>
          <a:endParaRPr lang="en-US" sz="1900" b="1" dirty="0">
            <a:solidFill>
              <a:srgbClr val="FFFF00"/>
            </a:solidFill>
          </a:endParaRPr>
        </a:p>
      </dgm:t>
    </dgm:pt>
    <dgm:pt modelId="{E2712D77-3B66-4D30-B38E-B2C0D58D96A5}" type="parTrans" cxnId="{02A00CEB-62A1-4D88-BFFC-520159BB69BD}">
      <dgm:prSet/>
      <dgm:spPr/>
      <dgm:t>
        <a:bodyPr/>
        <a:lstStyle/>
        <a:p>
          <a:endParaRPr lang="en-US"/>
        </a:p>
      </dgm:t>
    </dgm:pt>
    <dgm:pt modelId="{57FFB866-39EE-4175-AC31-5CF910115044}" type="sibTrans" cxnId="{02A00CEB-62A1-4D88-BFFC-520159BB69BD}">
      <dgm:prSet/>
      <dgm:spPr/>
      <dgm:t>
        <a:bodyPr/>
        <a:lstStyle/>
        <a:p>
          <a:endParaRPr lang="en-US"/>
        </a:p>
      </dgm:t>
    </dgm:pt>
    <dgm:pt modelId="{A9AC5671-34DE-4EA1-8BC8-8211DF839C7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900" b="1" dirty="0" smtClean="0">
              <a:solidFill>
                <a:schemeClr val="bg1"/>
              </a:solidFill>
            </a:rPr>
            <a:t>Negative Drug Test Rate</a:t>
          </a:r>
        </a:p>
        <a:p>
          <a:pPr rtl="0"/>
          <a:r>
            <a:rPr lang="en-US" sz="3600" dirty="0" smtClean="0">
              <a:solidFill>
                <a:srgbClr val="FFFF00"/>
              </a:solidFill>
            </a:rPr>
            <a:t>97%</a:t>
          </a:r>
          <a:endParaRPr lang="en-US" sz="1900" dirty="0">
            <a:solidFill>
              <a:srgbClr val="FFFF00"/>
            </a:solidFill>
          </a:endParaRPr>
        </a:p>
      </dgm:t>
    </dgm:pt>
    <dgm:pt modelId="{10350753-63E0-46DD-A5EF-2933CFB81FAF}" type="parTrans" cxnId="{A0277EB1-A9F7-48EF-8089-AB9772A89805}">
      <dgm:prSet/>
      <dgm:spPr/>
      <dgm:t>
        <a:bodyPr/>
        <a:lstStyle/>
        <a:p>
          <a:endParaRPr lang="en-US"/>
        </a:p>
      </dgm:t>
    </dgm:pt>
    <dgm:pt modelId="{907510BB-3C9D-4372-88CD-922F5C74BD90}" type="sibTrans" cxnId="{A0277EB1-A9F7-48EF-8089-AB9772A89805}">
      <dgm:prSet/>
      <dgm:spPr/>
      <dgm:t>
        <a:bodyPr/>
        <a:lstStyle/>
        <a:p>
          <a:endParaRPr lang="en-US"/>
        </a:p>
      </dgm:t>
    </dgm:pt>
    <dgm:pt modelId="{B05C75D1-3B5E-4853-B98E-DBDA1AD8A53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chemeClr val="bg1"/>
              </a:solidFill>
            </a:rPr>
            <a:t>Employment Rate</a:t>
          </a:r>
        </a:p>
        <a:p>
          <a:pPr rtl="0"/>
          <a:r>
            <a:rPr lang="en-US" sz="3600" dirty="0" smtClean="0">
              <a:solidFill>
                <a:srgbClr val="FFFF00"/>
              </a:solidFill>
            </a:rPr>
            <a:t>100%</a:t>
          </a:r>
          <a:endParaRPr lang="en-US" sz="1800" dirty="0">
            <a:solidFill>
              <a:srgbClr val="FFFF00"/>
            </a:solidFill>
          </a:endParaRPr>
        </a:p>
      </dgm:t>
    </dgm:pt>
    <dgm:pt modelId="{C3ED3DF7-241B-4A0E-B476-D23B139DD8DC}" type="parTrans" cxnId="{0D10E8B2-B3E0-4C0D-ACF5-55821701FBE5}">
      <dgm:prSet/>
      <dgm:spPr/>
      <dgm:t>
        <a:bodyPr/>
        <a:lstStyle/>
        <a:p>
          <a:endParaRPr lang="en-US"/>
        </a:p>
      </dgm:t>
    </dgm:pt>
    <dgm:pt modelId="{A4278941-5B33-4BBE-99FD-BF0805446C69}" type="sibTrans" cxnId="{0D10E8B2-B3E0-4C0D-ACF5-55821701FBE5}">
      <dgm:prSet/>
      <dgm:spPr/>
      <dgm:t>
        <a:bodyPr/>
        <a:lstStyle/>
        <a:p>
          <a:endParaRPr lang="en-US"/>
        </a:p>
      </dgm:t>
    </dgm:pt>
    <dgm:pt modelId="{2B5B3978-D2A6-414F-B60D-F875E002BD55}">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400" b="1" dirty="0" smtClean="0">
              <a:solidFill>
                <a:schemeClr val="bg1"/>
              </a:solidFill>
            </a:rPr>
            <a:t>Number Diverted from the Criminal System</a:t>
          </a:r>
        </a:p>
        <a:p>
          <a:pPr rtl="0"/>
          <a:r>
            <a:rPr lang="en-US" sz="3600" dirty="0" smtClean="0">
              <a:solidFill>
                <a:srgbClr val="FFFF00"/>
              </a:solidFill>
            </a:rPr>
            <a:t>1,350</a:t>
          </a:r>
          <a:endParaRPr lang="en-US" sz="3600" dirty="0">
            <a:solidFill>
              <a:srgbClr val="FFFF00"/>
            </a:solidFill>
          </a:endParaRPr>
        </a:p>
      </dgm:t>
    </dgm:pt>
    <dgm:pt modelId="{8322B665-9392-420E-A8A0-87FB93659609}" type="sibTrans" cxnId="{9336010B-8BA4-4A37-A4A3-0025340025FE}">
      <dgm:prSet/>
      <dgm:spPr/>
      <dgm:t>
        <a:bodyPr/>
        <a:lstStyle/>
        <a:p>
          <a:endParaRPr lang="en-US"/>
        </a:p>
      </dgm:t>
    </dgm:pt>
    <dgm:pt modelId="{3FB20DF2-F06C-4436-B4C8-958D61F5EE89}" type="parTrans" cxnId="{9336010B-8BA4-4A37-A4A3-0025340025FE}">
      <dgm:prSet/>
      <dgm:spPr/>
      <dgm:t>
        <a:bodyPr/>
        <a:lstStyle/>
        <a:p>
          <a:endParaRPr lang="en-US"/>
        </a:p>
      </dgm:t>
    </dgm:pt>
    <dgm:pt modelId="{75F34259-AFB8-43D7-97C0-A00E355ABE19}">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400" b="1" dirty="0" smtClean="0">
              <a:solidFill>
                <a:schemeClr val="bg1"/>
              </a:solidFill>
            </a:rPr>
            <a:t>Tax Payer Savings</a:t>
          </a:r>
        </a:p>
        <a:p>
          <a:pPr rtl="0"/>
          <a:r>
            <a:rPr lang="en-US" sz="3600" dirty="0" smtClean="0">
              <a:solidFill>
                <a:srgbClr val="FFFF00"/>
              </a:solidFill>
            </a:rPr>
            <a:t>Over 30%</a:t>
          </a:r>
          <a:endParaRPr lang="en-US" sz="3600" dirty="0">
            <a:solidFill>
              <a:srgbClr val="FFFF00"/>
            </a:solidFill>
          </a:endParaRPr>
        </a:p>
      </dgm:t>
    </dgm:pt>
    <dgm:pt modelId="{26F7D189-6F29-4CBC-A51C-9FDEE3A201F8}" type="parTrans" cxnId="{C21ED869-C2D6-44ED-A017-A17703933848}">
      <dgm:prSet/>
      <dgm:spPr/>
      <dgm:t>
        <a:bodyPr/>
        <a:lstStyle/>
        <a:p>
          <a:endParaRPr lang="en-US"/>
        </a:p>
      </dgm:t>
    </dgm:pt>
    <dgm:pt modelId="{A59503F0-CBF6-4493-8AE8-3C70D85691C2}" type="sibTrans" cxnId="{C21ED869-C2D6-44ED-A017-A17703933848}">
      <dgm:prSet/>
      <dgm:spPr/>
      <dgm:t>
        <a:bodyPr/>
        <a:lstStyle/>
        <a:p>
          <a:endParaRPr lang="en-US"/>
        </a:p>
      </dgm:t>
    </dgm:pt>
    <dgm:pt modelId="{BDA47880-F0C9-4B15-8D66-DCBE77B34EAB}" type="pres">
      <dgm:prSet presAssocID="{03583A2F-1B0D-4204-9919-B6B4B1BB7279}" presName="Name0" presStyleCnt="0">
        <dgm:presLayoutVars>
          <dgm:dir val="rev"/>
          <dgm:resizeHandles val="exact"/>
        </dgm:presLayoutVars>
      </dgm:prSet>
      <dgm:spPr/>
      <dgm:t>
        <a:bodyPr/>
        <a:lstStyle/>
        <a:p>
          <a:endParaRPr lang="en-US"/>
        </a:p>
      </dgm:t>
    </dgm:pt>
    <dgm:pt modelId="{9C4D965B-9104-464F-A54A-A264C708A313}" type="pres">
      <dgm:prSet presAssocID="{55C14448-3910-462C-8BAD-CB5F58641D2E}" presName="node" presStyleLbl="node1" presStyleIdx="0" presStyleCnt="5" custScaleX="121000" custLinFactNeighborX="-3801" custLinFactNeighborY="1639">
        <dgm:presLayoutVars>
          <dgm:bulletEnabled val="1"/>
        </dgm:presLayoutVars>
      </dgm:prSet>
      <dgm:spPr/>
      <dgm:t>
        <a:bodyPr/>
        <a:lstStyle/>
        <a:p>
          <a:endParaRPr lang="en-US"/>
        </a:p>
      </dgm:t>
    </dgm:pt>
    <dgm:pt modelId="{9E8AFE02-211C-4205-BF77-268E65FB1CE4}" type="pres">
      <dgm:prSet presAssocID="{57FFB866-39EE-4175-AC31-5CF910115044}" presName="sibTrans" presStyleCnt="0"/>
      <dgm:spPr/>
      <dgm:t>
        <a:bodyPr/>
        <a:lstStyle/>
        <a:p>
          <a:endParaRPr lang="en-US"/>
        </a:p>
      </dgm:t>
    </dgm:pt>
    <dgm:pt modelId="{D305FFD9-4FD6-4E4D-B3FB-8C701577147B}" type="pres">
      <dgm:prSet presAssocID="{A9AC5671-34DE-4EA1-8BC8-8211DF839C7E}" presName="node" presStyleLbl="node1" presStyleIdx="1" presStyleCnt="5" custScaleY="90909" custLinFactNeighborX="-11909" custLinFactNeighborY="2012">
        <dgm:presLayoutVars>
          <dgm:bulletEnabled val="1"/>
        </dgm:presLayoutVars>
      </dgm:prSet>
      <dgm:spPr/>
      <dgm:t>
        <a:bodyPr/>
        <a:lstStyle/>
        <a:p>
          <a:endParaRPr lang="en-US"/>
        </a:p>
      </dgm:t>
    </dgm:pt>
    <dgm:pt modelId="{2ADD4B5D-ABBA-4AB1-8FEB-506367B38E62}" type="pres">
      <dgm:prSet presAssocID="{907510BB-3C9D-4372-88CD-922F5C74BD90}" presName="sibTrans" presStyleCnt="0"/>
      <dgm:spPr/>
      <dgm:t>
        <a:bodyPr/>
        <a:lstStyle/>
        <a:p>
          <a:endParaRPr lang="en-US"/>
        </a:p>
      </dgm:t>
    </dgm:pt>
    <dgm:pt modelId="{7A16701C-7ED0-4D7E-BD76-B11A23EF65D7}" type="pres">
      <dgm:prSet presAssocID="{B05C75D1-3B5E-4853-B98E-DBDA1AD8A537}" presName="node" presStyleLbl="node1" presStyleIdx="2" presStyleCnt="5" custScaleX="110000" custScaleY="90909" custLinFactNeighborX="58576" custLinFactNeighborY="-1267">
        <dgm:presLayoutVars>
          <dgm:bulletEnabled val="1"/>
        </dgm:presLayoutVars>
      </dgm:prSet>
      <dgm:spPr/>
      <dgm:t>
        <a:bodyPr/>
        <a:lstStyle/>
        <a:p>
          <a:endParaRPr lang="en-US"/>
        </a:p>
      </dgm:t>
    </dgm:pt>
    <dgm:pt modelId="{AAAFB745-934F-4C43-A60D-00B91913CBBA}" type="pres">
      <dgm:prSet presAssocID="{A4278941-5B33-4BBE-99FD-BF0805446C69}" presName="sibTrans" presStyleCnt="0"/>
      <dgm:spPr/>
      <dgm:t>
        <a:bodyPr/>
        <a:lstStyle/>
        <a:p>
          <a:endParaRPr lang="en-US"/>
        </a:p>
      </dgm:t>
    </dgm:pt>
    <dgm:pt modelId="{6C06B4E6-7805-4F6C-B911-33AAB04D76FC}" type="pres">
      <dgm:prSet presAssocID="{2B5B3978-D2A6-414F-B60D-F875E002BD55}" presName="node" presStyleLbl="node1" presStyleIdx="3" presStyleCnt="5" custScaleX="110000" custLinFactX="-100000" custLinFactNeighborX="-101795" custLinFactNeighborY="0">
        <dgm:presLayoutVars>
          <dgm:bulletEnabled val="1"/>
        </dgm:presLayoutVars>
      </dgm:prSet>
      <dgm:spPr/>
      <dgm:t>
        <a:bodyPr/>
        <a:lstStyle/>
        <a:p>
          <a:endParaRPr lang="en-US"/>
        </a:p>
      </dgm:t>
    </dgm:pt>
    <dgm:pt modelId="{C8651729-3A82-4873-A28A-C65DBD156198}" type="pres">
      <dgm:prSet presAssocID="{8322B665-9392-420E-A8A0-87FB93659609}" presName="sibTrans" presStyleCnt="0"/>
      <dgm:spPr/>
      <dgm:t>
        <a:bodyPr/>
        <a:lstStyle/>
        <a:p>
          <a:endParaRPr lang="en-US"/>
        </a:p>
      </dgm:t>
    </dgm:pt>
    <dgm:pt modelId="{B0FBAFEF-5EC1-419D-BF1C-DAE6EBBAA750}" type="pres">
      <dgm:prSet presAssocID="{75F34259-AFB8-43D7-97C0-A00E355ABE19}" presName="node" presStyleLbl="node1" presStyleIdx="4" presStyleCnt="5" custLinFactX="107280" custLinFactNeighborX="200000" custLinFactNeighborY="-1639">
        <dgm:presLayoutVars>
          <dgm:bulletEnabled val="1"/>
        </dgm:presLayoutVars>
      </dgm:prSet>
      <dgm:spPr/>
      <dgm:t>
        <a:bodyPr/>
        <a:lstStyle/>
        <a:p>
          <a:endParaRPr lang="en-US"/>
        </a:p>
      </dgm:t>
    </dgm:pt>
  </dgm:ptLst>
  <dgm:cxnLst>
    <dgm:cxn modelId="{9A6F5DB0-AD56-44F0-BBE7-A836F8B9D579}" type="presOf" srcId="{75F34259-AFB8-43D7-97C0-A00E355ABE19}" destId="{B0FBAFEF-5EC1-419D-BF1C-DAE6EBBAA750}" srcOrd="0" destOrd="0" presId="urn:microsoft.com/office/officeart/2005/8/layout/hList6"/>
    <dgm:cxn modelId="{3486F25E-23C1-40A8-B091-75F410BE3E4A}" type="presOf" srcId="{03583A2F-1B0D-4204-9919-B6B4B1BB7279}" destId="{BDA47880-F0C9-4B15-8D66-DCBE77B34EAB}" srcOrd="0" destOrd="0" presId="urn:microsoft.com/office/officeart/2005/8/layout/hList6"/>
    <dgm:cxn modelId="{08F601D7-1986-429F-93E1-F52ACAB678FA}" type="presOf" srcId="{2B5B3978-D2A6-414F-B60D-F875E002BD55}" destId="{6C06B4E6-7805-4F6C-B911-33AAB04D76FC}" srcOrd="0" destOrd="0" presId="urn:microsoft.com/office/officeart/2005/8/layout/hList6"/>
    <dgm:cxn modelId="{A0277EB1-A9F7-48EF-8089-AB9772A89805}" srcId="{03583A2F-1B0D-4204-9919-B6B4B1BB7279}" destId="{A9AC5671-34DE-4EA1-8BC8-8211DF839C7E}" srcOrd="1" destOrd="0" parTransId="{10350753-63E0-46DD-A5EF-2933CFB81FAF}" sibTransId="{907510BB-3C9D-4372-88CD-922F5C74BD90}"/>
    <dgm:cxn modelId="{C21ED869-C2D6-44ED-A017-A17703933848}" srcId="{03583A2F-1B0D-4204-9919-B6B4B1BB7279}" destId="{75F34259-AFB8-43D7-97C0-A00E355ABE19}" srcOrd="4" destOrd="0" parTransId="{26F7D189-6F29-4CBC-A51C-9FDEE3A201F8}" sibTransId="{A59503F0-CBF6-4493-8AE8-3C70D85691C2}"/>
    <dgm:cxn modelId="{9336010B-8BA4-4A37-A4A3-0025340025FE}" srcId="{03583A2F-1B0D-4204-9919-B6B4B1BB7279}" destId="{2B5B3978-D2A6-414F-B60D-F875E002BD55}" srcOrd="3" destOrd="0" parTransId="{3FB20DF2-F06C-4436-B4C8-958D61F5EE89}" sibTransId="{8322B665-9392-420E-A8A0-87FB93659609}"/>
    <dgm:cxn modelId="{17B5C686-367D-4021-8699-F1A448F0B147}" type="presOf" srcId="{55C14448-3910-462C-8BAD-CB5F58641D2E}" destId="{9C4D965B-9104-464F-A54A-A264C708A313}" srcOrd="0" destOrd="0" presId="urn:microsoft.com/office/officeart/2005/8/layout/hList6"/>
    <dgm:cxn modelId="{0D10E8B2-B3E0-4C0D-ACF5-55821701FBE5}" srcId="{03583A2F-1B0D-4204-9919-B6B4B1BB7279}" destId="{B05C75D1-3B5E-4853-B98E-DBDA1AD8A537}" srcOrd="2" destOrd="0" parTransId="{C3ED3DF7-241B-4A0E-B476-D23B139DD8DC}" sibTransId="{A4278941-5B33-4BBE-99FD-BF0805446C69}"/>
    <dgm:cxn modelId="{02A00CEB-62A1-4D88-BFFC-520159BB69BD}" srcId="{03583A2F-1B0D-4204-9919-B6B4B1BB7279}" destId="{55C14448-3910-462C-8BAD-CB5F58641D2E}" srcOrd="0" destOrd="0" parTransId="{E2712D77-3B66-4D30-B38E-B2C0D58D96A5}" sibTransId="{57FFB866-39EE-4175-AC31-5CF910115044}"/>
    <dgm:cxn modelId="{E3AD03A7-3A4F-41BA-BB23-1161643C0A73}" type="presOf" srcId="{B05C75D1-3B5E-4853-B98E-DBDA1AD8A537}" destId="{7A16701C-7ED0-4D7E-BD76-B11A23EF65D7}" srcOrd="0" destOrd="0" presId="urn:microsoft.com/office/officeart/2005/8/layout/hList6"/>
    <dgm:cxn modelId="{32DA0AF3-386A-4578-8F42-200ECA0ED4F0}" type="presOf" srcId="{A9AC5671-34DE-4EA1-8BC8-8211DF839C7E}" destId="{D305FFD9-4FD6-4E4D-B3FB-8C701577147B}" srcOrd="0" destOrd="0" presId="urn:microsoft.com/office/officeart/2005/8/layout/hList6"/>
    <dgm:cxn modelId="{398B228B-7EA0-4E8F-BF0C-93909B077414}" type="presParOf" srcId="{BDA47880-F0C9-4B15-8D66-DCBE77B34EAB}" destId="{9C4D965B-9104-464F-A54A-A264C708A313}" srcOrd="0" destOrd="0" presId="urn:microsoft.com/office/officeart/2005/8/layout/hList6"/>
    <dgm:cxn modelId="{55F75282-C74D-479A-A203-376BF53679B6}" type="presParOf" srcId="{BDA47880-F0C9-4B15-8D66-DCBE77B34EAB}" destId="{9E8AFE02-211C-4205-BF77-268E65FB1CE4}" srcOrd="1" destOrd="0" presId="urn:microsoft.com/office/officeart/2005/8/layout/hList6"/>
    <dgm:cxn modelId="{B676AF96-60F6-441A-BAE2-900EF86D85B9}" type="presParOf" srcId="{BDA47880-F0C9-4B15-8D66-DCBE77B34EAB}" destId="{D305FFD9-4FD6-4E4D-B3FB-8C701577147B}" srcOrd="2" destOrd="0" presId="urn:microsoft.com/office/officeart/2005/8/layout/hList6"/>
    <dgm:cxn modelId="{1DBA3FAE-A227-43C6-BF48-9D54C4872606}" type="presParOf" srcId="{BDA47880-F0C9-4B15-8D66-DCBE77B34EAB}" destId="{2ADD4B5D-ABBA-4AB1-8FEB-506367B38E62}" srcOrd="3" destOrd="0" presId="urn:microsoft.com/office/officeart/2005/8/layout/hList6"/>
    <dgm:cxn modelId="{A5576DC5-BA43-471E-8A83-CD6CAE287007}" type="presParOf" srcId="{BDA47880-F0C9-4B15-8D66-DCBE77B34EAB}" destId="{7A16701C-7ED0-4D7E-BD76-B11A23EF65D7}" srcOrd="4" destOrd="0" presId="urn:microsoft.com/office/officeart/2005/8/layout/hList6"/>
    <dgm:cxn modelId="{C30F73FD-4B45-4C03-AE7C-DDCB098D8E2E}" type="presParOf" srcId="{BDA47880-F0C9-4B15-8D66-DCBE77B34EAB}" destId="{AAAFB745-934F-4C43-A60D-00B91913CBBA}" srcOrd="5" destOrd="0" presId="urn:microsoft.com/office/officeart/2005/8/layout/hList6"/>
    <dgm:cxn modelId="{27BC85FA-9073-45A7-A104-8F23FD33E315}" type="presParOf" srcId="{BDA47880-F0C9-4B15-8D66-DCBE77B34EAB}" destId="{6C06B4E6-7805-4F6C-B911-33AAB04D76FC}" srcOrd="6" destOrd="0" presId="urn:microsoft.com/office/officeart/2005/8/layout/hList6"/>
    <dgm:cxn modelId="{483DA116-ED99-439D-9096-A423AC8E8EE4}" type="presParOf" srcId="{BDA47880-F0C9-4B15-8D66-DCBE77B34EAB}" destId="{C8651729-3A82-4873-A28A-C65DBD156198}" srcOrd="7" destOrd="0" presId="urn:microsoft.com/office/officeart/2005/8/layout/hList6"/>
    <dgm:cxn modelId="{545E9793-4A9E-4E4A-B644-2ACB58220246}" type="presParOf" srcId="{BDA47880-F0C9-4B15-8D66-DCBE77B34EAB}" destId="{B0FBAFEF-5EC1-419D-BF1C-DAE6EBBAA750}"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1CD37D-D888-41ED-9572-37283D958EAB}" type="doc">
      <dgm:prSet loTypeId="urn:microsoft.com/office/officeart/2005/8/layout/arrow5" loCatId="relationship" qsTypeId="urn:microsoft.com/office/officeart/2005/8/quickstyle/3d4" qsCatId="3D" csTypeId="urn:microsoft.com/office/officeart/2005/8/colors/accent1_2#8" csCatId="accent1" phldr="1"/>
      <dgm:spPr/>
      <dgm:t>
        <a:bodyPr/>
        <a:lstStyle/>
        <a:p>
          <a:endParaRPr lang="en-US"/>
        </a:p>
      </dgm:t>
    </dgm:pt>
    <dgm:pt modelId="{0652A461-164D-4245-A762-085489A8954A}">
      <dgm:prSet custT="1"/>
      <dgm:spPr/>
      <dgm:t>
        <a:bodyPr/>
        <a:lstStyle/>
        <a:p>
          <a:pPr rtl="0"/>
          <a:r>
            <a:rPr lang="en-US" sz="1600" b="1" spc="50" dirty="0" smtClean="0">
              <a:ln w="11430"/>
              <a:effectLst>
                <a:outerShdw blurRad="76200" dist="50800" dir="5400000" algn="tl" rotWithShape="0">
                  <a:srgbClr val="000000">
                    <a:alpha val="65000"/>
                  </a:srgbClr>
                </a:outerShdw>
              </a:effectLst>
            </a:rPr>
            <a:t>Nashville Drug Court Support Foundation </a:t>
          </a:r>
          <a:endParaRPr lang="en-US" sz="1600" dirty="0"/>
        </a:p>
      </dgm:t>
    </dgm:pt>
    <dgm:pt modelId="{0C5C847F-2997-40EF-94A3-088B0A56A47A}" type="parTrans" cxnId="{276B08E8-D4F0-4A80-86D0-16CC27FC5767}">
      <dgm:prSet/>
      <dgm:spPr/>
      <dgm:t>
        <a:bodyPr/>
        <a:lstStyle/>
        <a:p>
          <a:endParaRPr lang="en-US"/>
        </a:p>
      </dgm:t>
    </dgm:pt>
    <dgm:pt modelId="{920FDDF6-F67A-4C44-9040-5E9BF0E58559}" type="sibTrans" cxnId="{276B08E8-D4F0-4A80-86D0-16CC27FC5767}">
      <dgm:prSet/>
      <dgm:spPr/>
      <dgm:t>
        <a:bodyPr/>
        <a:lstStyle/>
        <a:p>
          <a:endParaRPr lang="en-US"/>
        </a:p>
      </dgm:t>
    </dgm:pt>
    <dgm:pt modelId="{33E25780-11F9-448F-8C4F-1594A74898D1}">
      <dgm:prSet/>
      <dgm:spPr/>
      <dgm:t>
        <a:bodyPr/>
        <a:lstStyle/>
        <a:p>
          <a:pPr rtl="0"/>
          <a:r>
            <a:rPr lang="en-US" b="1" spc="50" dirty="0" smtClean="0">
              <a:ln w="11430"/>
              <a:effectLst>
                <a:outerShdw blurRad="76200" dist="50800" dir="5400000" algn="tl" rotWithShape="0">
                  <a:srgbClr val="000000">
                    <a:alpha val="65000"/>
                  </a:srgbClr>
                </a:outerShdw>
              </a:effectLst>
            </a:rPr>
            <a:t>Davidson County Mental Health Court</a:t>
          </a:r>
          <a:endParaRPr lang="en-US" dirty="0"/>
        </a:p>
      </dgm:t>
    </dgm:pt>
    <dgm:pt modelId="{EE3B3B94-249B-457B-829E-04F2F7723A3B}" type="sibTrans" cxnId="{8C65B4A3-0195-4C34-BC13-738EC3F331A9}">
      <dgm:prSet/>
      <dgm:spPr/>
      <dgm:t>
        <a:bodyPr/>
        <a:lstStyle/>
        <a:p>
          <a:endParaRPr lang="en-US"/>
        </a:p>
      </dgm:t>
    </dgm:pt>
    <dgm:pt modelId="{278D0C93-4704-449F-B0BE-58FC50FF3E8D}" type="parTrans" cxnId="{8C65B4A3-0195-4C34-BC13-738EC3F331A9}">
      <dgm:prSet/>
      <dgm:spPr/>
      <dgm:t>
        <a:bodyPr/>
        <a:lstStyle/>
        <a:p>
          <a:endParaRPr lang="en-US"/>
        </a:p>
      </dgm:t>
    </dgm:pt>
    <dgm:pt modelId="{D2A9D1DE-AAF3-4BFA-888C-6B227E1A6A19}">
      <dgm:prSet custT="1"/>
      <dgm:spPr>
        <a:solidFill>
          <a:schemeClr val="accent1"/>
        </a:solidFill>
      </dgm:spPr>
      <dgm:t>
        <a:bodyPr/>
        <a:lstStyle/>
        <a:p>
          <a:pPr rtl="0"/>
          <a:r>
            <a:rPr lang="en-US" sz="1600" b="1" spc="50" dirty="0" smtClean="0">
              <a:ln w="11430"/>
              <a:effectLst>
                <a:outerShdw blurRad="76200" dist="50800" dir="5400000" algn="tl" rotWithShape="0">
                  <a:srgbClr val="000000">
                    <a:alpha val="65000"/>
                  </a:srgbClr>
                </a:outerShdw>
              </a:effectLst>
            </a:rPr>
            <a:t>Davidson County Drug Court</a:t>
          </a:r>
          <a:endParaRPr lang="en-US" sz="1600" dirty="0">
            <a:solidFill>
              <a:schemeClr val="bg1"/>
            </a:solidFill>
          </a:endParaRPr>
        </a:p>
      </dgm:t>
    </dgm:pt>
    <dgm:pt modelId="{EA1513CB-FFA1-4EF1-BD59-1DC1425268B3}" type="parTrans" cxnId="{E0023CA8-3773-4FE4-AC03-E4AFAF0F1C5A}">
      <dgm:prSet/>
      <dgm:spPr/>
      <dgm:t>
        <a:bodyPr/>
        <a:lstStyle/>
        <a:p>
          <a:endParaRPr lang="en-US"/>
        </a:p>
      </dgm:t>
    </dgm:pt>
    <dgm:pt modelId="{DBF8B2AB-33B1-4468-B015-3865A8C1E88A}" type="sibTrans" cxnId="{E0023CA8-3773-4FE4-AC03-E4AFAF0F1C5A}">
      <dgm:prSet/>
      <dgm:spPr/>
      <dgm:t>
        <a:bodyPr/>
        <a:lstStyle/>
        <a:p>
          <a:endParaRPr lang="en-US"/>
        </a:p>
      </dgm:t>
    </dgm:pt>
    <dgm:pt modelId="{0CAB8A7F-E7AA-4645-881D-C558DDFAF593}">
      <dgm:prSet custT="1"/>
      <dgm:spPr>
        <a:solidFill>
          <a:schemeClr val="accent1"/>
        </a:solidFill>
        <a:ln>
          <a:solidFill>
            <a:schemeClr val="accent1"/>
          </a:solidFill>
        </a:ln>
        <a:effectLst>
          <a:glow rad="228600">
            <a:schemeClr val="accent1">
              <a:satMod val="175000"/>
              <a:alpha val="40000"/>
            </a:schemeClr>
          </a:glow>
        </a:effectLst>
      </dgm:spPr>
      <dgm:t>
        <a:bodyPr/>
        <a:lstStyle/>
        <a:p>
          <a:pPr rtl="0"/>
          <a:r>
            <a:rPr lang="en-US" sz="4400" b="1" dirty="0" smtClean="0"/>
            <a:t>YOU</a:t>
          </a:r>
          <a:endParaRPr lang="en-US" sz="4400" b="1" dirty="0"/>
        </a:p>
      </dgm:t>
    </dgm:pt>
    <dgm:pt modelId="{C3F16CE8-DBF8-481B-A249-B663211FB910}" type="parTrans" cxnId="{135CDDA6-FD74-416D-89E4-1B5CD440CB4C}">
      <dgm:prSet/>
      <dgm:spPr/>
      <dgm:t>
        <a:bodyPr/>
        <a:lstStyle/>
        <a:p>
          <a:endParaRPr lang="en-US"/>
        </a:p>
      </dgm:t>
    </dgm:pt>
    <dgm:pt modelId="{750A031F-80AE-40B0-9A85-8FA2A2C5981E}" type="sibTrans" cxnId="{135CDDA6-FD74-416D-89E4-1B5CD440CB4C}">
      <dgm:prSet/>
      <dgm:spPr/>
      <dgm:t>
        <a:bodyPr/>
        <a:lstStyle/>
        <a:p>
          <a:endParaRPr lang="en-US"/>
        </a:p>
      </dgm:t>
    </dgm:pt>
    <dgm:pt modelId="{FAE7F06C-6A01-46A2-B986-33DBB02E9AD2}" type="pres">
      <dgm:prSet presAssocID="{191CD37D-D888-41ED-9572-37283D958EAB}" presName="diagram" presStyleCnt="0">
        <dgm:presLayoutVars>
          <dgm:dir val="rev"/>
          <dgm:resizeHandles val="exact"/>
        </dgm:presLayoutVars>
      </dgm:prSet>
      <dgm:spPr/>
      <dgm:t>
        <a:bodyPr/>
        <a:lstStyle/>
        <a:p>
          <a:endParaRPr lang="en-US"/>
        </a:p>
      </dgm:t>
    </dgm:pt>
    <dgm:pt modelId="{8F067CAB-6ACC-4FDB-8A10-802B02F464A3}" type="pres">
      <dgm:prSet presAssocID="{0652A461-164D-4245-A762-085489A8954A}" presName="arrow" presStyleLbl="node1" presStyleIdx="0" presStyleCnt="4" custScaleX="103057">
        <dgm:presLayoutVars>
          <dgm:bulletEnabled val="1"/>
        </dgm:presLayoutVars>
      </dgm:prSet>
      <dgm:spPr/>
      <dgm:t>
        <a:bodyPr/>
        <a:lstStyle/>
        <a:p>
          <a:endParaRPr lang="en-US"/>
        </a:p>
      </dgm:t>
    </dgm:pt>
    <dgm:pt modelId="{C4EED01E-601D-4460-90F1-B42449153000}" type="pres">
      <dgm:prSet presAssocID="{D2A9D1DE-AAF3-4BFA-888C-6B227E1A6A19}" presName="arrow" presStyleLbl="node1" presStyleIdx="1" presStyleCnt="4">
        <dgm:presLayoutVars>
          <dgm:bulletEnabled val="1"/>
        </dgm:presLayoutVars>
      </dgm:prSet>
      <dgm:spPr/>
      <dgm:t>
        <a:bodyPr/>
        <a:lstStyle/>
        <a:p>
          <a:endParaRPr lang="en-US"/>
        </a:p>
      </dgm:t>
    </dgm:pt>
    <dgm:pt modelId="{3BE5FB4F-6064-4D02-A67E-FC9AC8923D48}" type="pres">
      <dgm:prSet presAssocID="{33E25780-11F9-448F-8C4F-1594A74898D1}" presName="arrow" presStyleLbl="node1" presStyleIdx="2" presStyleCnt="4">
        <dgm:presLayoutVars>
          <dgm:bulletEnabled val="1"/>
        </dgm:presLayoutVars>
      </dgm:prSet>
      <dgm:spPr/>
      <dgm:t>
        <a:bodyPr/>
        <a:lstStyle/>
        <a:p>
          <a:endParaRPr lang="en-US"/>
        </a:p>
      </dgm:t>
    </dgm:pt>
    <dgm:pt modelId="{4CD7D779-951A-47B7-A1CD-68F54B97FA74}" type="pres">
      <dgm:prSet presAssocID="{0CAB8A7F-E7AA-4645-881D-C558DDFAF593}" presName="arrow" presStyleLbl="node1" presStyleIdx="3" presStyleCnt="4">
        <dgm:presLayoutVars>
          <dgm:bulletEnabled val="1"/>
        </dgm:presLayoutVars>
      </dgm:prSet>
      <dgm:spPr/>
      <dgm:t>
        <a:bodyPr/>
        <a:lstStyle/>
        <a:p>
          <a:endParaRPr lang="en-US"/>
        </a:p>
      </dgm:t>
    </dgm:pt>
  </dgm:ptLst>
  <dgm:cxnLst>
    <dgm:cxn modelId="{311C8FE3-F772-433B-8A79-F7B14620710B}" type="presOf" srcId="{0652A461-164D-4245-A762-085489A8954A}" destId="{8F067CAB-6ACC-4FDB-8A10-802B02F464A3}" srcOrd="0" destOrd="0" presId="urn:microsoft.com/office/officeart/2005/8/layout/arrow5"/>
    <dgm:cxn modelId="{605473DC-28B3-412C-9D12-94FF2C70EDC7}" type="presOf" srcId="{33E25780-11F9-448F-8C4F-1594A74898D1}" destId="{3BE5FB4F-6064-4D02-A67E-FC9AC8923D48}" srcOrd="0" destOrd="0" presId="urn:microsoft.com/office/officeart/2005/8/layout/arrow5"/>
    <dgm:cxn modelId="{135CDDA6-FD74-416D-89E4-1B5CD440CB4C}" srcId="{191CD37D-D888-41ED-9572-37283D958EAB}" destId="{0CAB8A7F-E7AA-4645-881D-C558DDFAF593}" srcOrd="3" destOrd="0" parTransId="{C3F16CE8-DBF8-481B-A249-B663211FB910}" sibTransId="{750A031F-80AE-40B0-9A85-8FA2A2C5981E}"/>
    <dgm:cxn modelId="{8C65B4A3-0195-4C34-BC13-738EC3F331A9}" srcId="{191CD37D-D888-41ED-9572-37283D958EAB}" destId="{33E25780-11F9-448F-8C4F-1594A74898D1}" srcOrd="2" destOrd="0" parTransId="{278D0C93-4704-449F-B0BE-58FC50FF3E8D}" sibTransId="{EE3B3B94-249B-457B-829E-04F2F7723A3B}"/>
    <dgm:cxn modelId="{276B08E8-D4F0-4A80-86D0-16CC27FC5767}" srcId="{191CD37D-D888-41ED-9572-37283D958EAB}" destId="{0652A461-164D-4245-A762-085489A8954A}" srcOrd="0" destOrd="0" parTransId="{0C5C847F-2997-40EF-94A3-088B0A56A47A}" sibTransId="{920FDDF6-F67A-4C44-9040-5E9BF0E58559}"/>
    <dgm:cxn modelId="{302EECDF-7E51-437C-BFCD-D76F27A1EE89}" type="presOf" srcId="{191CD37D-D888-41ED-9572-37283D958EAB}" destId="{FAE7F06C-6A01-46A2-B986-33DBB02E9AD2}" srcOrd="0" destOrd="0" presId="urn:microsoft.com/office/officeart/2005/8/layout/arrow5"/>
    <dgm:cxn modelId="{410B3073-0F1F-40E7-A610-C4211D855981}" type="presOf" srcId="{0CAB8A7F-E7AA-4645-881D-C558DDFAF593}" destId="{4CD7D779-951A-47B7-A1CD-68F54B97FA74}" srcOrd="0" destOrd="0" presId="urn:microsoft.com/office/officeart/2005/8/layout/arrow5"/>
    <dgm:cxn modelId="{E0023CA8-3773-4FE4-AC03-E4AFAF0F1C5A}" srcId="{191CD37D-D888-41ED-9572-37283D958EAB}" destId="{D2A9D1DE-AAF3-4BFA-888C-6B227E1A6A19}" srcOrd="1" destOrd="0" parTransId="{EA1513CB-FFA1-4EF1-BD59-1DC1425268B3}" sibTransId="{DBF8B2AB-33B1-4468-B015-3865A8C1E88A}"/>
    <dgm:cxn modelId="{34066593-5A90-4684-8765-1A3343D6834B}" type="presOf" srcId="{D2A9D1DE-AAF3-4BFA-888C-6B227E1A6A19}" destId="{C4EED01E-601D-4460-90F1-B42449153000}" srcOrd="0" destOrd="0" presId="urn:microsoft.com/office/officeart/2005/8/layout/arrow5"/>
    <dgm:cxn modelId="{4B60569C-C27F-4962-A564-4136A47E4035}" type="presParOf" srcId="{FAE7F06C-6A01-46A2-B986-33DBB02E9AD2}" destId="{8F067CAB-6ACC-4FDB-8A10-802B02F464A3}" srcOrd="0" destOrd="0" presId="urn:microsoft.com/office/officeart/2005/8/layout/arrow5"/>
    <dgm:cxn modelId="{B720C83B-B43D-4923-AA49-26D3754B5B60}" type="presParOf" srcId="{FAE7F06C-6A01-46A2-B986-33DBB02E9AD2}" destId="{C4EED01E-601D-4460-90F1-B42449153000}" srcOrd="1" destOrd="0" presId="urn:microsoft.com/office/officeart/2005/8/layout/arrow5"/>
    <dgm:cxn modelId="{6879DFF3-C972-40C4-91BC-9F9454714B70}" type="presParOf" srcId="{FAE7F06C-6A01-46A2-B986-33DBB02E9AD2}" destId="{3BE5FB4F-6064-4D02-A67E-FC9AC8923D48}" srcOrd="2" destOrd="0" presId="urn:microsoft.com/office/officeart/2005/8/layout/arrow5"/>
    <dgm:cxn modelId="{562B9BAA-2E66-4DA1-9820-1E021BFE48DB}" type="presParOf" srcId="{FAE7F06C-6A01-46A2-B986-33DBB02E9AD2}" destId="{4CD7D779-951A-47B7-A1CD-68F54B97FA74}" srcOrd="3" destOrd="0" presId="urn:microsoft.com/office/officeart/2005/8/layout/arrow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06D155-F08B-4AA7-A35D-2981775B41E3}" type="doc">
      <dgm:prSet loTypeId="urn:microsoft.com/office/officeart/2005/8/layout/vList5" loCatId="list" qsTypeId="urn:microsoft.com/office/officeart/2005/8/quickstyle/3d1" qsCatId="3D" csTypeId="urn:microsoft.com/office/officeart/2005/8/colors/colorful1#2" csCatId="colorful" phldr="1"/>
      <dgm:spPr/>
      <dgm:t>
        <a:bodyPr/>
        <a:lstStyle/>
        <a:p>
          <a:endParaRPr lang="en-US"/>
        </a:p>
      </dgm:t>
    </dgm:pt>
    <dgm:pt modelId="{565889EB-ED92-4609-AC96-CE99C805C36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b="1" spc="50" dirty="0" smtClean="0">
              <a:ln w="11430"/>
              <a:effectLst/>
            </a:rPr>
            <a:t>Nashville Drug Court Support Foundation </a:t>
          </a:r>
          <a:endParaRPr lang="en-US" dirty="0">
            <a:effectLst/>
          </a:endParaRPr>
        </a:p>
      </dgm:t>
    </dgm:pt>
    <dgm:pt modelId="{8C5A9B4A-D1F3-4FAF-9062-3A1C39F700F0}" type="parTrans" cxnId="{CE55D615-19C9-4234-B1D0-D883FBA3F479}">
      <dgm:prSet/>
      <dgm:spPr/>
      <dgm:t>
        <a:bodyPr/>
        <a:lstStyle/>
        <a:p>
          <a:endParaRPr lang="en-US"/>
        </a:p>
      </dgm:t>
    </dgm:pt>
    <dgm:pt modelId="{1BD92A4D-1713-4129-A01D-F5908E6F894A}" type="sibTrans" cxnId="{CE55D615-19C9-4234-B1D0-D883FBA3F479}">
      <dgm:prSet/>
      <dgm:spPr/>
      <dgm:t>
        <a:bodyPr/>
        <a:lstStyle/>
        <a:p>
          <a:endParaRPr lang="en-US"/>
        </a:p>
      </dgm:t>
    </dgm:pt>
    <dgm:pt modelId="{5DFA0512-9E42-44D5-BA73-6F7DE11ED291}">
      <dgm:prSet>
        <dgm:style>
          <a:lnRef idx="1">
            <a:schemeClr val="accent1"/>
          </a:lnRef>
          <a:fillRef idx="3">
            <a:schemeClr val="accent1"/>
          </a:fillRef>
          <a:effectRef idx="2">
            <a:schemeClr val="accent1"/>
          </a:effectRef>
          <a:fontRef idx="minor">
            <a:schemeClr val="lt1"/>
          </a:fontRef>
        </dgm:style>
      </dgm:prSet>
      <dgm:spPr/>
      <dgm:t>
        <a:bodyPr/>
        <a:lstStyle/>
        <a:p>
          <a:pPr rtl="0"/>
          <a:r>
            <a:rPr lang="en-US" b="1" dirty="0" smtClean="0"/>
            <a:t>Jeri Holladay-Thomas, M.C.J., Director</a:t>
          </a:r>
          <a:endParaRPr lang="en-US" b="1" dirty="0"/>
        </a:p>
      </dgm:t>
    </dgm:pt>
    <dgm:pt modelId="{CB1B3A6C-36E5-41D1-ADE3-E7DAAC51290D}" type="parTrans" cxnId="{F82C6A23-7062-4073-961F-5043351F9376}">
      <dgm:prSet/>
      <dgm:spPr/>
      <dgm:t>
        <a:bodyPr/>
        <a:lstStyle/>
        <a:p>
          <a:endParaRPr lang="en-US"/>
        </a:p>
      </dgm:t>
    </dgm:pt>
    <dgm:pt modelId="{D378B5B8-881B-4279-B630-EA975DCBF481}" type="sibTrans" cxnId="{F82C6A23-7062-4073-961F-5043351F9376}">
      <dgm:prSet/>
      <dgm:spPr/>
      <dgm:t>
        <a:bodyPr/>
        <a:lstStyle/>
        <a:p>
          <a:endParaRPr lang="en-US"/>
        </a:p>
      </dgm:t>
    </dgm:pt>
    <dgm:pt modelId="{F92C73D2-5012-4589-91BF-2D3D8AF06DD0}">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b="1" spc="50" dirty="0" smtClean="0">
              <a:ln w="11430"/>
              <a:effectLst/>
            </a:rPr>
            <a:t>Davidson County Drug Court</a:t>
          </a:r>
          <a:endParaRPr lang="en-US" dirty="0">
            <a:effectLst/>
          </a:endParaRPr>
        </a:p>
      </dgm:t>
    </dgm:pt>
    <dgm:pt modelId="{1F7FCDBA-FB63-4593-B43F-F74B4465728A}" type="parTrans" cxnId="{B4CB3D39-D514-4659-ABB5-025E199E8615}">
      <dgm:prSet/>
      <dgm:spPr/>
      <dgm:t>
        <a:bodyPr/>
        <a:lstStyle/>
        <a:p>
          <a:endParaRPr lang="en-US"/>
        </a:p>
      </dgm:t>
    </dgm:pt>
    <dgm:pt modelId="{3A3C6144-DCF3-4628-9283-60642FB4C129}" type="sibTrans" cxnId="{B4CB3D39-D514-4659-ABB5-025E199E8615}">
      <dgm:prSet/>
      <dgm:spPr/>
      <dgm:t>
        <a:bodyPr/>
        <a:lstStyle/>
        <a:p>
          <a:endParaRPr lang="en-US"/>
        </a:p>
      </dgm:t>
    </dgm:pt>
    <dgm:pt modelId="{9FE81271-ED80-437F-B6C8-4DD0B87CF9E5}">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t>Janet Hobson, M.S.,  Program Director</a:t>
          </a:r>
          <a:endParaRPr lang="en-US" b="1" dirty="0"/>
        </a:p>
      </dgm:t>
    </dgm:pt>
    <dgm:pt modelId="{1617DA29-5DEB-4D19-B0D0-88B8BCAE5160}" type="parTrans" cxnId="{42D07CA8-20A3-4D02-A9D9-C1E68E696B90}">
      <dgm:prSet/>
      <dgm:spPr/>
      <dgm:t>
        <a:bodyPr/>
        <a:lstStyle/>
        <a:p>
          <a:endParaRPr lang="en-US"/>
        </a:p>
      </dgm:t>
    </dgm:pt>
    <dgm:pt modelId="{527F3FF6-5907-476B-8AFC-879CD794FBD9}" type="sibTrans" cxnId="{42D07CA8-20A3-4D02-A9D9-C1E68E696B90}">
      <dgm:prSet/>
      <dgm:spPr/>
      <dgm:t>
        <a:bodyPr/>
        <a:lstStyle/>
        <a:p>
          <a:endParaRPr lang="en-US"/>
        </a:p>
      </dgm:t>
    </dgm:pt>
    <dgm:pt modelId="{85FB7B59-38AA-4D85-A727-5D4739DCD1AD}">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pPr rtl="0"/>
          <a:r>
            <a:rPr lang="en-US" b="1" spc="50" dirty="0" smtClean="0">
              <a:ln w="11430"/>
              <a:effectLst/>
            </a:rPr>
            <a:t>Davidson County Mental Health Court</a:t>
          </a:r>
          <a:endParaRPr lang="en-US" dirty="0">
            <a:effectLst/>
          </a:endParaRPr>
        </a:p>
      </dgm:t>
    </dgm:pt>
    <dgm:pt modelId="{907CB2B7-2120-44F7-B3D5-6BAB6EFE055B}" type="parTrans" cxnId="{7EE032AF-CC86-4A9E-828B-AF285ED29037}">
      <dgm:prSet/>
      <dgm:spPr/>
      <dgm:t>
        <a:bodyPr/>
        <a:lstStyle/>
        <a:p>
          <a:endParaRPr lang="en-US"/>
        </a:p>
      </dgm:t>
    </dgm:pt>
    <dgm:pt modelId="{F701D035-BE76-454C-ABA4-CD89F5B64D5C}" type="sibTrans" cxnId="{7EE032AF-CC86-4A9E-828B-AF285ED29037}">
      <dgm:prSet/>
      <dgm:spPr/>
      <dgm:t>
        <a:bodyPr/>
        <a:lstStyle/>
        <a:p>
          <a:endParaRPr lang="en-US"/>
        </a:p>
      </dgm:t>
    </dgm:pt>
    <dgm:pt modelId="{E9C3828D-B7D3-471C-9845-07E18E814163}">
      <dgm:prSet>
        <dgm:style>
          <a:lnRef idx="1">
            <a:schemeClr val="accent3"/>
          </a:lnRef>
          <a:fillRef idx="2">
            <a:schemeClr val="accent3"/>
          </a:fillRef>
          <a:effectRef idx="1">
            <a:schemeClr val="accent3"/>
          </a:effectRef>
          <a:fontRef idx="minor">
            <a:schemeClr val="dk1"/>
          </a:fontRef>
        </dgm:style>
      </dgm:prSet>
      <dgm:spPr/>
      <dgm:t>
        <a:bodyPr/>
        <a:lstStyle/>
        <a:p>
          <a:r>
            <a:rPr lang="en-US" b="0" dirty="0" smtClean="0"/>
            <a:t>PH: 615.862.4220 </a:t>
          </a:r>
          <a:endParaRPr lang="en-US" dirty="0"/>
        </a:p>
      </dgm:t>
    </dgm:pt>
    <dgm:pt modelId="{7DF4ABF5-036A-4E88-B93E-A785066F51E5}" type="parTrans" cxnId="{4D96F561-50F1-46F4-9514-B3AFC5DF6E98}">
      <dgm:prSet/>
      <dgm:spPr/>
      <dgm:t>
        <a:bodyPr/>
        <a:lstStyle/>
        <a:p>
          <a:endParaRPr lang="en-US"/>
        </a:p>
      </dgm:t>
    </dgm:pt>
    <dgm:pt modelId="{87A60AD7-B627-4498-9116-49CC0E116CB1}" type="sibTrans" cxnId="{4D96F561-50F1-46F4-9514-B3AFC5DF6E98}">
      <dgm:prSet/>
      <dgm:spPr/>
      <dgm:t>
        <a:bodyPr/>
        <a:lstStyle/>
        <a:p>
          <a:endParaRPr lang="en-US"/>
        </a:p>
      </dgm:t>
    </dgm:pt>
    <dgm:pt modelId="{94C743C0-5DA6-45A0-998A-1C23397FC0F7}">
      <dgm:prSet>
        <dgm:style>
          <a:lnRef idx="1">
            <a:schemeClr val="accent1"/>
          </a:lnRef>
          <a:fillRef idx="3">
            <a:schemeClr val="accent1"/>
          </a:fillRef>
          <a:effectRef idx="2">
            <a:schemeClr val="accent1"/>
          </a:effectRef>
          <a:fontRef idx="minor">
            <a:schemeClr val="lt1"/>
          </a:fontRef>
        </dgm:style>
      </dgm:prSet>
      <dgm:spPr/>
      <dgm:t>
        <a:bodyPr/>
        <a:lstStyle/>
        <a:p>
          <a:pPr rtl="0"/>
          <a:r>
            <a:rPr lang="en-US" b="0" dirty="0" smtClean="0"/>
            <a:t>PH: 615.313.8480</a:t>
          </a:r>
          <a:endParaRPr lang="en-US" b="0" dirty="0"/>
        </a:p>
      </dgm:t>
    </dgm:pt>
    <dgm:pt modelId="{04527806-4F4B-4006-941F-E93AC6AAD2C1}" type="parTrans" cxnId="{2051E50A-A61C-43E6-B7D3-A0E60DD1DDFE}">
      <dgm:prSet/>
      <dgm:spPr/>
      <dgm:t>
        <a:bodyPr/>
        <a:lstStyle/>
        <a:p>
          <a:endParaRPr lang="en-US"/>
        </a:p>
      </dgm:t>
    </dgm:pt>
    <dgm:pt modelId="{824F2064-2ED7-4E56-B09C-7329586B09CC}" type="sibTrans" cxnId="{2051E50A-A61C-43E6-B7D3-A0E60DD1DDFE}">
      <dgm:prSet/>
      <dgm:spPr/>
      <dgm:t>
        <a:bodyPr/>
        <a:lstStyle/>
        <a:p>
          <a:endParaRPr lang="en-US"/>
        </a:p>
      </dgm:t>
    </dgm:pt>
    <dgm:pt modelId="{3890043A-B6B7-4BAF-A869-DCBD3DD07429}">
      <dgm:prSet>
        <dgm:style>
          <a:lnRef idx="1">
            <a:schemeClr val="accent4"/>
          </a:lnRef>
          <a:fillRef idx="3">
            <a:schemeClr val="accent4"/>
          </a:fillRef>
          <a:effectRef idx="2">
            <a:schemeClr val="accent4"/>
          </a:effectRef>
          <a:fontRef idx="minor">
            <a:schemeClr val="lt1"/>
          </a:fontRef>
        </dgm:style>
      </dgm:prSet>
      <dgm:spPr/>
      <dgm:t>
        <a:bodyPr/>
        <a:lstStyle/>
        <a:p>
          <a:pPr rtl="0"/>
          <a:r>
            <a:rPr lang="en-US" b="1" dirty="0" smtClean="0"/>
            <a:t>Tonia Dixon-Gilbert, Program Manager</a:t>
          </a:r>
          <a:r>
            <a:rPr lang="en-US" dirty="0" smtClean="0"/>
            <a:t> </a:t>
          </a:r>
          <a:endParaRPr lang="en-US" b="1" dirty="0"/>
        </a:p>
      </dgm:t>
    </dgm:pt>
    <dgm:pt modelId="{20C9EEA0-9B29-4418-BE9C-3C7C17B8A916}" type="parTrans" cxnId="{30B956A7-B424-424D-BD39-5D1773CDF29B}">
      <dgm:prSet/>
      <dgm:spPr/>
      <dgm:t>
        <a:bodyPr/>
        <a:lstStyle/>
        <a:p>
          <a:endParaRPr lang="en-US"/>
        </a:p>
      </dgm:t>
    </dgm:pt>
    <dgm:pt modelId="{FFDB0024-E16D-4486-9A36-56827920170A}" type="sibTrans" cxnId="{30B956A7-B424-424D-BD39-5D1773CDF29B}">
      <dgm:prSet/>
      <dgm:spPr/>
      <dgm:t>
        <a:bodyPr/>
        <a:lstStyle/>
        <a:p>
          <a:endParaRPr lang="en-US"/>
        </a:p>
      </dgm:t>
    </dgm:pt>
    <dgm:pt modelId="{B29F2A57-FB02-4A69-B7FE-FF561FA15149}">
      <dgm:prSet>
        <dgm:style>
          <a:lnRef idx="1">
            <a:schemeClr val="accent4"/>
          </a:lnRef>
          <a:fillRef idx="3">
            <a:schemeClr val="accent4"/>
          </a:fillRef>
          <a:effectRef idx="2">
            <a:schemeClr val="accent4"/>
          </a:effectRef>
          <a:fontRef idx="minor">
            <a:schemeClr val="lt1"/>
          </a:fontRef>
        </dgm:style>
      </dgm:prSet>
      <dgm:spPr/>
      <dgm:t>
        <a:bodyPr/>
        <a:lstStyle/>
        <a:p>
          <a:pPr rtl="0"/>
          <a:r>
            <a:rPr lang="en-US" b="0" dirty="0" smtClean="0"/>
            <a:t> PH: 615.862.8320</a:t>
          </a:r>
          <a:endParaRPr lang="en-US" b="0" dirty="0"/>
        </a:p>
      </dgm:t>
    </dgm:pt>
    <dgm:pt modelId="{C7CA07E7-CD9D-40A5-AA2E-9C24B914C721}" type="parTrans" cxnId="{C25A42A7-FAED-43B9-96B4-EC5B5A1B2FA6}">
      <dgm:prSet/>
      <dgm:spPr/>
      <dgm:t>
        <a:bodyPr/>
        <a:lstStyle/>
        <a:p>
          <a:endParaRPr lang="en-US"/>
        </a:p>
      </dgm:t>
    </dgm:pt>
    <dgm:pt modelId="{91EE6205-7B62-403C-A325-0EE8C4D07EB2}" type="sibTrans" cxnId="{C25A42A7-FAED-43B9-96B4-EC5B5A1B2FA6}">
      <dgm:prSet/>
      <dgm:spPr/>
      <dgm:t>
        <a:bodyPr/>
        <a:lstStyle/>
        <a:p>
          <a:endParaRPr lang="en-US"/>
        </a:p>
      </dgm:t>
    </dgm:pt>
    <dgm:pt modelId="{628138BA-D449-4FD5-A70A-A9B9DBA80335}">
      <dgm:prSet>
        <dgm:style>
          <a:lnRef idx="1">
            <a:schemeClr val="accent1"/>
          </a:lnRef>
          <a:fillRef idx="3">
            <a:schemeClr val="accent1"/>
          </a:fillRef>
          <a:effectRef idx="2">
            <a:schemeClr val="accent1"/>
          </a:effectRef>
          <a:fontRef idx="minor">
            <a:schemeClr val="lt1"/>
          </a:fontRef>
        </dgm:style>
      </dgm:prSet>
      <dgm:spPr/>
      <dgm:t>
        <a:bodyPr/>
        <a:lstStyle/>
        <a:p>
          <a:pPr rtl="0"/>
          <a:r>
            <a:rPr lang="en-US" b="0" dirty="0" smtClean="0"/>
            <a:t>www.nashvilleintegratedcourtsystem.com</a:t>
          </a:r>
          <a:endParaRPr lang="en-US" b="0" dirty="0"/>
        </a:p>
      </dgm:t>
    </dgm:pt>
    <dgm:pt modelId="{715CDA0E-ECEE-4AA5-B43B-54954FA63E0F}" type="parTrans" cxnId="{23B26694-43EF-4C03-A2E4-59F7E7E6F05D}">
      <dgm:prSet/>
      <dgm:spPr/>
      <dgm:t>
        <a:bodyPr/>
        <a:lstStyle/>
        <a:p>
          <a:endParaRPr lang="en-US"/>
        </a:p>
      </dgm:t>
    </dgm:pt>
    <dgm:pt modelId="{A1DD324F-4AFC-4D05-A894-5BB88EAE4EBC}" type="sibTrans" cxnId="{23B26694-43EF-4C03-A2E4-59F7E7E6F05D}">
      <dgm:prSet/>
      <dgm:spPr/>
      <dgm:t>
        <a:bodyPr/>
        <a:lstStyle/>
        <a:p>
          <a:endParaRPr lang="en-US"/>
        </a:p>
      </dgm:t>
    </dgm:pt>
    <dgm:pt modelId="{33F6CB8C-C47E-42B3-9916-1B432E55CA17}">
      <dgm:prSet>
        <dgm:style>
          <a:lnRef idx="1">
            <a:schemeClr val="accent3"/>
          </a:lnRef>
          <a:fillRef idx="2">
            <a:schemeClr val="accent3"/>
          </a:fillRef>
          <a:effectRef idx="1">
            <a:schemeClr val="accent3"/>
          </a:effectRef>
          <a:fontRef idx="minor">
            <a:schemeClr val="dk1"/>
          </a:fontRef>
        </dgm:style>
      </dgm:prSet>
      <dgm:spPr/>
      <dgm:t>
        <a:bodyPr/>
        <a:lstStyle/>
        <a:p>
          <a:r>
            <a:rPr lang="en-US" dirty="0" smtClean="0"/>
            <a:t>http://drugcourt.nashville.gov/</a:t>
          </a:r>
          <a:endParaRPr lang="en-US" dirty="0"/>
        </a:p>
      </dgm:t>
    </dgm:pt>
    <dgm:pt modelId="{1C730358-5F24-4793-8F78-D0C959341A31}" type="parTrans" cxnId="{15E13E18-8887-44D3-83CC-9E5E1900994E}">
      <dgm:prSet/>
      <dgm:spPr/>
      <dgm:t>
        <a:bodyPr/>
        <a:lstStyle/>
        <a:p>
          <a:endParaRPr lang="en-US"/>
        </a:p>
      </dgm:t>
    </dgm:pt>
    <dgm:pt modelId="{37742605-A138-4395-9113-83297BC5E760}" type="sibTrans" cxnId="{15E13E18-8887-44D3-83CC-9E5E1900994E}">
      <dgm:prSet/>
      <dgm:spPr/>
      <dgm:t>
        <a:bodyPr/>
        <a:lstStyle/>
        <a:p>
          <a:endParaRPr lang="en-US"/>
        </a:p>
      </dgm:t>
    </dgm:pt>
    <dgm:pt modelId="{9D577F41-7EFC-426F-9E43-E89E703DCE93}">
      <dgm:prSet>
        <dgm:style>
          <a:lnRef idx="1">
            <a:schemeClr val="accent4"/>
          </a:lnRef>
          <a:fillRef idx="3">
            <a:schemeClr val="accent4"/>
          </a:fillRef>
          <a:effectRef idx="2">
            <a:schemeClr val="accent4"/>
          </a:effectRef>
          <a:fontRef idx="minor">
            <a:schemeClr val="lt1"/>
          </a:fontRef>
        </dgm:style>
      </dgm:prSet>
      <dgm:spPr/>
      <dgm:t>
        <a:bodyPr/>
        <a:lstStyle/>
        <a:p>
          <a:pPr rtl="0"/>
          <a:endParaRPr lang="en-US" b="0" dirty="0"/>
        </a:p>
      </dgm:t>
    </dgm:pt>
    <dgm:pt modelId="{1AE17C49-2657-4567-A9DB-1707B2E9037F}" type="parTrans" cxnId="{4A56E0AA-9F1E-455D-AD37-198D0B92B774}">
      <dgm:prSet/>
      <dgm:spPr/>
      <dgm:t>
        <a:bodyPr/>
        <a:lstStyle/>
        <a:p>
          <a:endParaRPr lang="en-US"/>
        </a:p>
      </dgm:t>
    </dgm:pt>
    <dgm:pt modelId="{D8985C90-DD09-4455-AB1B-BE22307FEE4E}" type="sibTrans" cxnId="{4A56E0AA-9F1E-455D-AD37-198D0B92B774}">
      <dgm:prSet/>
      <dgm:spPr/>
      <dgm:t>
        <a:bodyPr/>
        <a:lstStyle/>
        <a:p>
          <a:endParaRPr lang="en-US"/>
        </a:p>
      </dgm:t>
    </dgm:pt>
    <dgm:pt modelId="{7C7CAC4E-3939-445C-9EC5-D3BED9812438}">
      <dgm:prSet>
        <dgm:style>
          <a:lnRef idx="1">
            <a:schemeClr val="accent4"/>
          </a:lnRef>
          <a:fillRef idx="3">
            <a:schemeClr val="accent4"/>
          </a:fillRef>
          <a:effectRef idx="2">
            <a:schemeClr val="accent4"/>
          </a:effectRef>
          <a:fontRef idx="minor">
            <a:schemeClr val="lt1"/>
          </a:fontRef>
        </dgm:style>
      </dgm:prSet>
      <dgm:spPr/>
      <dgm:t>
        <a:bodyPr/>
        <a:lstStyle/>
        <a:p>
          <a:pPr rtl="0"/>
          <a:endParaRPr lang="en-US" b="0" dirty="0"/>
        </a:p>
      </dgm:t>
    </dgm:pt>
    <dgm:pt modelId="{EE05FCAB-B0D1-48F6-AA63-4BEEB4F5F807}" type="parTrans" cxnId="{630D2C88-8F21-46FF-AFF1-413AA72B1AD4}">
      <dgm:prSet/>
      <dgm:spPr/>
      <dgm:t>
        <a:bodyPr/>
        <a:lstStyle/>
        <a:p>
          <a:endParaRPr lang="en-US"/>
        </a:p>
      </dgm:t>
    </dgm:pt>
    <dgm:pt modelId="{E271E33A-CDFD-4DCD-9B1D-18FB43B2CE7D}" type="sibTrans" cxnId="{630D2C88-8F21-46FF-AFF1-413AA72B1AD4}">
      <dgm:prSet/>
      <dgm:spPr/>
      <dgm:t>
        <a:bodyPr/>
        <a:lstStyle/>
        <a:p>
          <a:endParaRPr lang="en-US"/>
        </a:p>
      </dgm:t>
    </dgm:pt>
    <dgm:pt modelId="{2020CED6-9E08-4B03-BD43-E65959856AE2}" type="pres">
      <dgm:prSet presAssocID="{E906D155-F08B-4AA7-A35D-2981775B41E3}" presName="Name0" presStyleCnt="0">
        <dgm:presLayoutVars>
          <dgm:dir/>
          <dgm:animLvl val="lvl"/>
          <dgm:resizeHandles val="exact"/>
        </dgm:presLayoutVars>
      </dgm:prSet>
      <dgm:spPr/>
      <dgm:t>
        <a:bodyPr/>
        <a:lstStyle/>
        <a:p>
          <a:endParaRPr lang="en-US"/>
        </a:p>
      </dgm:t>
    </dgm:pt>
    <dgm:pt modelId="{EB2BDB98-CA56-475F-BBB5-B0A4038CBE72}" type="pres">
      <dgm:prSet presAssocID="{565889EB-ED92-4609-AC96-CE99C805C363}" presName="linNode" presStyleCnt="0"/>
      <dgm:spPr/>
    </dgm:pt>
    <dgm:pt modelId="{B3C25CFC-FA0B-4D58-B525-71A9E1E210F7}" type="pres">
      <dgm:prSet presAssocID="{565889EB-ED92-4609-AC96-CE99C805C363}" presName="parentText" presStyleLbl="node1" presStyleIdx="0" presStyleCnt="3">
        <dgm:presLayoutVars>
          <dgm:chMax val="1"/>
          <dgm:bulletEnabled val="1"/>
        </dgm:presLayoutVars>
      </dgm:prSet>
      <dgm:spPr/>
      <dgm:t>
        <a:bodyPr/>
        <a:lstStyle/>
        <a:p>
          <a:endParaRPr lang="en-US"/>
        </a:p>
      </dgm:t>
    </dgm:pt>
    <dgm:pt modelId="{1EB05E82-65B5-4DCB-A0A1-E3231951E6EE}" type="pres">
      <dgm:prSet presAssocID="{565889EB-ED92-4609-AC96-CE99C805C363}" presName="descendantText" presStyleLbl="alignAccFollowNode1" presStyleIdx="0" presStyleCnt="3">
        <dgm:presLayoutVars>
          <dgm:bulletEnabled val="1"/>
        </dgm:presLayoutVars>
      </dgm:prSet>
      <dgm:spPr/>
      <dgm:t>
        <a:bodyPr/>
        <a:lstStyle/>
        <a:p>
          <a:endParaRPr lang="en-US"/>
        </a:p>
      </dgm:t>
    </dgm:pt>
    <dgm:pt modelId="{170BF0C6-6292-4148-9530-25A68D7D8848}" type="pres">
      <dgm:prSet presAssocID="{1BD92A4D-1713-4129-A01D-F5908E6F894A}" presName="sp" presStyleCnt="0"/>
      <dgm:spPr/>
    </dgm:pt>
    <dgm:pt modelId="{ECAECD14-6DD2-4E32-9710-D0EFD693861F}" type="pres">
      <dgm:prSet presAssocID="{F92C73D2-5012-4589-91BF-2D3D8AF06DD0}" presName="linNode" presStyleCnt="0"/>
      <dgm:spPr/>
    </dgm:pt>
    <dgm:pt modelId="{51E57E3E-E833-4591-BCBB-CC2140C27534}" type="pres">
      <dgm:prSet presAssocID="{F92C73D2-5012-4589-91BF-2D3D8AF06DD0}" presName="parentText" presStyleLbl="node1" presStyleIdx="1" presStyleCnt="3">
        <dgm:presLayoutVars>
          <dgm:chMax val="1"/>
          <dgm:bulletEnabled val="1"/>
        </dgm:presLayoutVars>
      </dgm:prSet>
      <dgm:spPr/>
      <dgm:t>
        <a:bodyPr/>
        <a:lstStyle/>
        <a:p>
          <a:endParaRPr lang="en-US"/>
        </a:p>
      </dgm:t>
    </dgm:pt>
    <dgm:pt modelId="{66EA1BA1-0E3B-49C7-938A-FA6E5A390425}" type="pres">
      <dgm:prSet presAssocID="{F92C73D2-5012-4589-91BF-2D3D8AF06DD0}" presName="descendantText" presStyleLbl="alignAccFollowNode1" presStyleIdx="1" presStyleCnt="3">
        <dgm:presLayoutVars>
          <dgm:bulletEnabled val="1"/>
        </dgm:presLayoutVars>
      </dgm:prSet>
      <dgm:spPr/>
      <dgm:t>
        <a:bodyPr/>
        <a:lstStyle/>
        <a:p>
          <a:endParaRPr lang="en-US"/>
        </a:p>
      </dgm:t>
    </dgm:pt>
    <dgm:pt modelId="{923D9F86-1F9C-4C24-8BA4-3109D6128687}" type="pres">
      <dgm:prSet presAssocID="{3A3C6144-DCF3-4628-9283-60642FB4C129}" presName="sp" presStyleCnt="0"/>
      <dgm:spPr/>
    </dgm:pt>
    <dgm:pt modelId="{0C6BF7DC-AFD4-4615-BE26-909E5ACFDB0B}" type="pres">
      <dgm:prSet presAssocID="{85FB7B59-38AA-4D85-A727-5D4739DCD1AD}" presName="linNode" presStyleCnt="0"/>
      <dgm:spPr/>
    </dgm:pt>
    <dgm:pt modelId="{280EB5AF-99CB-438B-BE5A-7F2389106132}" type="pres">
      <dgm:prSet presAssocID="{85FB7B59-38AA-4D85-A727-5D4739DCD1AD}" presName="parentText" presStyleLbl="node1" presStyleIdx="2" presStyleCnt="3">
        <dgm:presLayoutVars>
          <dgm:chMax val="1"/>
          <dgm:bulletEnabled val="1"/>
        </dgm:presLayoutVars>
      </dgm:prSet>
      <dgm:spPr/>
      <dgm:t>
        <a:bodyPr/>
        <a:lstStyle/>
        <a:p>
          <a:endParaRPr lang="en-US"/>
        </a:p>
      </dgm:t>
    </dgm:pt>
    <dgm:pt modelId="{5EE729A2-80F4-4DE5-A284-584B3CCE5D4C}" type="pres">
      <dgm:prSet presAssocID="{85FB7B59-38AA-4D85-A727-5D4739DCD1AD}" presName="descendantText" presStyleLbl="alignAccFollowNode1" presStyleIdx="2" presStyleCnt="3">
        <dgm:presLayoutVars>
          <dgm:bulletEnabled val="1"/>
        </dgm:presLayoutVars>
      </dgm:prSet>
      <dgm:spPr/>
      <dgm:t>
        <a:bodyPr/>
        <a:lstStyle/>
        <a:p>
          <a:endParaRPr lang="en-US"/>
        </a:p>
      </dgm:t>
    </dgm:pt>
  </dgm:ptLst>
  <dgm:cxnLst>
    <dgm:cxn modelId="{30B956A7-B424-424D-BD39-5D1773CDF29B}" srcId="{85FB7B59-38AA-4D85-A727-5D4739DCD1AD}" destId="{3890043A-B6B7-4BAF-A869-DCBD3DD07429}" srcOrd="0" destOrd="0" parTransId="{20C9EEA0-9B29-4418-BE9C-3C7C17B8A916}" sibTransId="{FFDB0024-E16D-4486-9A36-56827920170A}"/>
    <dgm:cxn modelId="{4D96F561-50F1-46F4-9514-B3AFC5DF6E98}" srcId="{F92C73D2-5012-4589-91BF-2D3D8AF06DD0}" destId="{E9C3828D-B7D3-471C-9845-07E18E814163}" srcOrd="1" destOrd="0" parTransId="{7DF4ABF5-036A-4E88-B93E-A785066F51E5}" sibTransId="{87A60AD7-B627-4498-9116-49CC0E116CB1}"/>
    <dgm:cxn modelId="{DC8F4BAA-2CF4-444C-92F5-061F1726C1A5}" type="presOf" srcId="{7C7CAC4E-3939-445C-9EC5-D3BED9812438}" destId="{5EE729A2-80F4-4DE5-A284-584B3CCE5D4C}" srcOrd="0" destOrd="2" presId="urn:microsoft.com/office/officeart/2005/8/layout/vList5"/>
    <dgm:cxn modelId="{C783111F-66D5-4669-BCF5-758223078863}" type="presOf" srcId="{628138BA-D449-4FD5-A70A-A9B9DBA80335}" destId="{1EB05E82-65B5-4DCB-A0A1-E3231951E6EE}" srcOrd="0" destOrd="2" presId="urn:microsoft.com/office/officeart/2005/8/layout/vList5"/>
    <dgm:cxn modelId="{2051E50A-A61C-43E6-B7D3-A0E60DD1DDFE}" srcId="{565889EB-ED92-4609-AC96-CE99C805C363}" destId="{94C743C0-5DA6-45A0-998A-1C23397FC0F7}" srcOrd="1" destOrd="0" parTransId="{04527806-4F4B-4006-941F-E93AC6AAD2C1}" sibTransId="{824F2064-2ED7-4E56-B09C-7329586B09CC}"/>
    <dgm:cxn modelId="{8E9D07FD-8005-4911-AD41-66F2B61DDD75}" type="presOf" srcId="{94C743C0-5DA6-45A0-998A-1C23397FC0F7}" destId="{1EB05E82-65B5-4DCB-A0A1-E3231951E6EE}" srcOrd="0" destOrd="1" presId="urn:microsoft.com/office/officeart/2005/8/layout/vList5"/>
    <dgm:cxn modelId="{36C18647-74D5-42D4-A008-CBAF223ABE1D}" type="presOf" srcId="{565889EB-ED92-4609-AC96-CE99C805C363}" destId="{B3C25CFC-FA0B-4D58-B525-71A9E1E210F7}" srcOrd="0" destOrd="0" presId="urn:microsoft.com/office/officeart/2005/8/layout/vList5"/>
    <dgm:cxn modelId="{6D2F336D-80E8-45CC-A3C9-DB66FADEC5F0}" type="presOf" srcId="{85FB7B59-38AA-4D85-A727-5D4739DCD1AD}" destId="{280EB5AF-99CB-438B-BE5A-7F2389106132}" srcOrd="0" destOrd="0" presId="urn:microsoft.com/office/officeart/2005/8/layout/vList5"/>
    <dgm:cxn modelId="{FF2FCEC9-E1B7-4C25-89D8-C758469F6CE8}" type="presOf" srcId="{F92C73D2-5012-4589-91BF-2D3D8AF06DD0}" destId="{51E57E3E-E833-4591-BCBB-CC2140C27534}" srcOrd="0" destOrd="0" presId="urn:microsoft.com/office/officeart/2005/8/layout/vList5"/>
    <dgm:cxn modelId="{23B26694-43EF-4C03-A2E4-59F7E7E6F05D}" srcId="{565889EB-ED92-4609-AC96-CE99C805C363}" destId="{628138BA-D449-4FD5-A70A-A9B9DBA80335}" srcOrd="2" destOrd="0" parTransId="{715CDA0E-ECEE-4AA5-B43B-54954FA63E0F}" sibTransId="{A1DD324F-4AFC-4D05-A894-5BB88EAE4EBC}"/>
    <dgm:cxn modelId="{C2485491-D87E-4697-B5F8-C3026F74CA5F}" type="presOf" srcId="{E9C3828D-B7D3-471C-9845-07E18E814163}" destId="{66EA1BA1-0E3B-49C7-938A-FA6E5A390425}" srcOrd="0" destOrd="1" presId="urn:microsoft.com/office/officeart/2005/8/layout/vList5"/>
    <dgm:cxn modelId="{C25A42A7-FAED-43B9-96B4-EC5B5A1B2FA6}" srcId="{85FB7B59-38AA-4D85-A727-5D4739DCD1AD}" destId="{B29F2A57-FB02-4A69-B7FE-FF561FA15149}" srcOrd="1" destOrd="0" parTransId="{C7CA07E7-CD9D-40A5-AA2E-9C24B914C721}" sibTransId="{91EE6205-7B62-403C-A325-0EE8C4D07EB2}"/>
    <dgm:cxn modelId="{630D2C88-8F21-46FF-AFF1-413AA72B1AD4}" srcId="{85FB7B59-38AA-4D85-A727-5D4739DCD1AD}" destId="{7C7CAC4E-3939-445C-9EC5-D3BED9812438}" srcOrd="2" destOrd="0" parTransId="{EE05FCAB-B0D1-48F6-AA63-4BEEB4F5F807}" sibTransId="{E271E33A-CDFD-4DCD-9B1D-18FB43B2CE7D}"/>
    <dgm:cxn modelId="{4A56E0AA-9F1E-455D-AD37-198D0B92B774}" srcId="{85FB7B59-38AA-4D85-A727-5D4739DCD1AD}" destId="{9D577F41-7EFC-426F-9E43-E89E703DCE93}" srcOrd="3" destOrd="0" parTransId="{1AE17C49-2657-4567-A9DB-1707B2E9037F}" sibTransId="{D8985C90-DD09-4455-AB1B-BE22307FEE4E}"/>
    <dgm:cxn modelId="{CE55D615-19C9-4234-B1D0-D883FBA3F479}" srcId="{E906D155-F08B-4AA7-A35D-2981775B41E3}" destId="{565889EB-ED92-4609-AC96-CE99C805C363}" srcOrd="0" destOrd="0" parTransId="{8C5A9B4A-D1F3-4FAF-9062-3A1C39F700F0}" sibTransId="{1BD92A4D-1713-4129-A01D-F5908E6F894A}"/>
    <dgm:cxn modelId="{42D07CA8-20A3-4D02-A9D9-C1E68E696B90}" srcId="{F92C73D2-5012-4589-91BF-2D3D8AF06DD0}" destId="{9FE81271-ED80-437F-B6C8-4DD0B87CF9E5}" srcOrd="0" destOrd="0" parTransId="{1617DA29-5DEB-4D19-B0D0-88B8BCAE5160}" sibTransId="{527F3FF6-5907-476B-8AFC-879CD794FBD9}"/>
    <dgm:cxn modelId="{52743661-6DE7-44E6-B6D8-D11C8601B051}" type="presOf" srcId="{5DFA0512-9E42-44D5-BA73-6F7DE11ED291}" destId="{1EB05E82-65B5-4DCB-A0A1-E3231951E6EE}" srcOrd="0" destOrd="0" presId="urn:microsoft.com/office/officeart/2005/8/layout/vList5"/>
    <dgm:cxn modelId="{15E9E55D-E438-4C9C-9D54-8D655122A675}" type="presOf" srcId="{33F6CB8C-C47E-42B3-9916-1B432E55CA17}" destId="{66EA1BA1-0E3B-49C7-938A-FA6E5A390425}" srcOrd="0" destOrd="2" presId="urn:microsoft.com/office/officeart/2005/8/layout/vList5"/>
    <dgm:cxn modelId="{B4CB3D39-D514-4659-ABB5-025E199E8615}" srcId="{E906D155-F08B-4AA7-A35D-2981775B41E3}" destId="{F92C73D2-5012-4589-91BF-2D3D8AF06DD0}" srcOrd="1" destOrd="0" parTransId="{1F7FCDBA-FB63-4593-B43F-F74B4465728A}" sibTransId="{3A3C6144-DCF3-4628-9283-60642FB4C129}"/>
    <dgm:cxn modelId="{3D1C66E9-CA72-4E97-B94B-FA9E5B90FB7B}" type="presOf" srcId="{B29F2A57-FB02-4A69-B7FE-FF561FA15149}" destId="{5EE729A2-80F4-4DE5-A284-584B3CCE5D4C}" srcOrd="0" destOrd="1" presId="urn:microsoft.com/office/officeart/2005/8/layout/vList5"/>
    <dgm:cxn modelId="{15E13E18-8887-44D3-83CC-9E5E1900994E}" srcId="{F92C73D2-5012-4589-91BF-2D3D8AF06DD0}" destId="{33F6CB8C-C47E-42B3-9916-1B432E55CA17}" srcOrd="2" destOrd="0" parTransId="{1C730358-5F24-4793-8F78-D0C959341A31}" sibTransId="{37742605-A138-4395-9113-83297BC5E760}"/>
    <dgm:cxn modelId="{5F71A9F1-ADE3-41AA-A935-9D88FAB5B146}" type="presOf" srcId="{3890043A-B6B7-4BAF-A869-DCBD3DD07429}" destId="{5EE729A2-80F4-4DE5-A284-584B3CCE5D4C}" srcOrd="0" destOrd="0" presId="urn:microsoft.com/office/officeart/2005/8/layout/vList5"/>
    <dgm:cxn modelId="{F82C6A23-7062-4073-961F-5043351F9376}" srcId="{565889EB-ED92-4609-AC96-CE99C805C363}" destId="{5DFA0512-9E42-44D5-BA73-6F7DE11ED291}" srcOrd="0" destOrd="0" parTransId="{CB1B3A6C-36E5-41D1-ADE3-E7DAAC51290D}" sibTransId="{D378B5B8-881B-4279-B630-EA975DCBF481}"/>
    <dgm:cxn modelId="{3C6C4466-FB16-4ED7-BB58-A018E6F63783}" type="presOf" srcId="{9FE81271-ED80-437F-B6C8-4DD0B87CF9E5}" destId="{66EA1BA1-0E3B-49C7-938A-FA6E5A390425}" srcOrd="0" destOrd="0" presId="urn:microsoft.com/office/officeart/2005/8/layout/vList5"/>
    <dgm:cxn modelId="{974E8468-6FCD-4CE1-9845-14418A619FD1}" type="presOf" srcId="{E906D155-F08B-4AA7-A35D-2981775B41E3}" destId="{2020CED6-9E08-4B03-BD43-E65959856AE2}" srcOrd="0" destOrd="0" presId="urn:microsoft.com/office/officeart/2005/8/layout/vList5"/>
    <dgm:cxn modelId="{3F09BE02-0FC0-4A7F-AB92-7BAF7C677140}" type="presOf" srcId="{9D577F41-7EFC-426F-9E43-E89E703DCE93}" destId="{5EE729A2-80F4-4DE5-A284-584B3CCE5D4C}" srcOrd="0" destOrd="3" presId="urn:microsoft.com/office/officeart/2005/8/layout/vList5"/>
    <dgm:cxn modelId="{7EE032AF-CC86-4A9E-828B-AF285ED29037}" srcId="{E906D155-F08B-4AA7-A35D-2981775B41E3}" destId="{85FB7B59-38AA-4D85-A727-5D4739DCD1AD}" srcOrd="2" destOrd="0" parTransId="{907CB2B7-2120-44F7-B3D5-6BAB6EFE055B}" sibTransId="{F701D035-BE76-454C-ABA4-CD89F5B64D5C}"/>
    <dgm:cxn modelId="{1B2E514E-C237-4EB5-8C5D-02839C02399C}" type="presParOf" srcId="{2020CED6-9E08-4B03-BD43-E65959856AE2}" destId="{EB2BDB98-CA56-475F-BBB5-B0A4038CBE72}" srcOrd="0" destOrd="0" presId="urn:microsoft.com/office/officeart/2005/8/layout/vList5"/>
    <dgm:cxn modelId="{70CE7ECD-3B06-49E9-92A2-A774605B7BB2}" type="presParOf" srcId="{EB2BDB98-CA56-475F-BBB5-B0A4038CBE72}" destId="{B3C25CFC-FA0B-4D58-B525-71A9E1E210F7}" srcOrd="0" destOrd="0" presId="urn:microsoft.com/office/officeart/2005/8/layout/vList5"/>
    <dgm:cxn modelId="{57FC2F9F-0201-4892-8F9E-3CDF838CE1A3}" type="presParOf" srcId="{EB2BDB98-CA56-475F-BBB5-B0A4038CBE72}" destId="{1EB05E82-65B5-4DCB-A0A1-E3231951E6EE}" srcOrd="1" destOrd="0" presId="urn:microsoft.com/office/officeart/2005/8/layout/vList5"/>
    <dgm:cxn modelId="{0CF930C5-3A7C-40E4-BA0C-590FC6FA8A48}" type="presParOf" srcId="{2020CED6-9E08-4B03-BD43-E65959856AE2}" destId="{170BF0C6-6292-4148-9530-25A68D7D8848}" srcOrd="1" destOrd="0" presId="urn:microsoft.com/office/officeart/2005/8/layout/vList5"/>
    <dgm:cxn modelId="{128F8D7E-6233-4367-9624-BB48E4C7F799}" type="presParOf" srcId="{2020CED6-9E08-4B03-BD43-E65959856AE2}" destId="{ECAECD14-6DD2-4E32-9710-D0EFD693861F}" srcOrd="2" destOrd="0" presId="urn:microsoft.com/office/officeart/2005/8/layout/vList5"/>
    <dgm:cxn modelId="{801356C6-29C5-45DF-BD07-4D3D377D4A2C}" type="presParOf" srcId="{ECAECD14-6DD2-4E32-9710-D0EFD693861F}" destId="{51E57E3E-E833-4591-BCBB-CC2140C27534}" srcOrd="0" destOrd="0" presId="urn:microsoft.com/office/officeart/2005/8/layout/vList5"/>
    <dgm:cxn modelId="{B31D1C4E-87E4-41E3-BD00-FF243C2C5B94}" type="presParOf" srcId="{ECAECD14-6DD2-4E32-9710-D0EFD693861F}" destId="{66EA1BA1-0E3B-49C7-938A-FA6E5A390425}" srcOrd="1" destOrd="0" presId="urn:microsoft.com/office/officeart/2005/8/layout/vList5"/>
    <dgm:cxn modelId="{FA17F55B-602B-4A1E-9EE2-2DE540601912}" type="presParOf" srcId="{2020CED6-9E08-4B03-BD43-E65959856AE2}" destId="{923D9F86-1F9C-4C24-8BA4-3109D6128687}" srcOrd="3" destOrd="0" presId="urn:microsoft.com/office/officeart/2005/8/layout/vList5"/>
    <dgm:cxn modelId="{5B8E0CC0-3D64-4072-A729-D91B5758917E}" type="presParOf" srcId="{2020CED6-9E08-4B03-BD43-E65959856AE2}" destId="{0C6BF7DC-AFD4-4615-BE26-909E5ACFDB0B}" srcOrd="4" destOrd="0" presId="urn:microsoft.com/office/officeart/2005/8/layout/vList5"/>
    <dgm:cxn modelId="{0EAE698D-ECC3-42DE-908D-629FE59AA87C}" type="presParOf" srcId="{0C6BF7DC-AFD4-4615-BE26-909E5ACFDB0B}" destId="{280EB5AF-99CB-438B-BE5A-7F2389106132}" srcOrd="0" destOrd="0" presId="urn:microsoft.com/office/officeart/2005/8/layout/vList5"/>
    <dgm:cxn modelId="{A4E32D85-928F-4603-A190-6B6C45EF12FD}" type="presParOf" srcId="{0C6BF7DC-AFD4-4615-BE26-909E5ACFDB0B}" destId="{5EE729A2-80F4-4DE5-A284-584B3CCE5D4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7A512-4B74-40E3-90DC-409E8FEDAD5F}" type="doc">
      <dgm:prSet loTypeId="urn:microsoft.com/office/officeart/2005/8/layout/vList6" loCatId="process" qsTypeId="urn:microsoft.com/office/officeart/2005/8/quickstyle/simple1#2" qsCatId="simple" csTypeId="urn:microsoft.com/office/officeart/2005/8/colors/accent1_2#1" csCatId="accent1" phldr="1"/>
      <dgm:spPr/>
      <dgm:t>
        <a:bodyPr/>
        <a:lstStyle/>
        <a:p>
          <a:endParaRPr lang="en-US"/>
        </a:p>
      </dgm:t>
    </dgm:pt>
    <dgm:pt modelId="{DF2E92B7-5090-4CCA-A9A2-3B77EB2CBD00}">
      <dgm:prSet custT="1"/>
      <dgm:spPr/>
      <dgm:t>
        <a:bodyPr/>
        <a:lstStyle/>
        <a:p>
          <a:pPr rtl="0"/>
          <a:r>
            <a:rPr lang="en-US" sz="3600" b="1" dirty="0" smtClean="0">
              <a:solidFill>
                <a:schemeClr val="accent3"/>
              </a:solidFill>
              <a:effectLst/>
              <a:latin typeface="Arial" pitchFamily="34" charset="0"/>
              <a:cs typeface="Arial" pitchFamily="34" charset="0"/>
            </a:rPr>
            <a:t>65%</a:t>
          </a:r>
          <a:r>
            <a:rPr lang="en-US" sz="3100" b="1" dirty="0" smtClean="0">
              <a:solidFill>
                <a:srgbClr val="FFC000"/>
              </a:solidFill>
              <a:effectLst>
                <a:outerShdw blurRad="38100" dist="38100" dir="2700000" algn="tl">
                  <a:srgbClr val="000000">
                    <a:alpha val="43137"/>
                  </a:srgbClr>
                </a:outerShdw>
              </a:effectLst>
            </a:rPr>
            <a:t>  </a:t>
          </a:r>
          <a:r>
            <a:rPr lang="en-US" sz="3100" b="1" dirty="0" smtClean="0"/>
            <a:t>will re-offend within 3 years of their release if not treated for their addictions </a:t>
          </a:r>
          <a:endParaRPr lang="en-US" sz="3100" dirty="0"/>
        </a:p>
      </dgm:t>
    </dgm:pt>
    <dgm:pt modelId="{CAF0BFD2-C4A0-4141-A07D-D92F8C3FA385}" type="parTrans" cxnId="{A32B909E-F22B-41B3-8D54-56CCF178F7DC}">
      <dgm:prSet/>
      <dgm:spPr/>
      <dgm:t>
        <a:bodyPr/>
        <a:lstStyle/>
        <a:p>
          <a:endParaRPr lang="en-US"/>
        </a:p>
      </dgm:t>
    </dgm:pt>
    <dgm:pt modelId="{DDAA44CF-6650-4A32-A988-8AD37A73DBC4}" type="sibTrans" cxnId="{A32B909E-F22B-41B3-8D54-56CCF178F7DC}">
      <dgm:prSet/>
      <dgm:spPr/>
      <dgm:t>
        <a:bodyPr/>
        <a:lstStyle/>
        <a:p>
          <a:endParaRPr lang="en-US"/>
        </a:p>
      </dgm:t>
    </dgm:pt>
    <dgm:pt modelId="{C4C71460-37EF-4BA9-9B17-184A8039A1AD}" type="pres">
      <dgm:prSet presAssocID="{45B7A512-4B74-40E3-90DC-409E8FEDAD5F}" presName="Name0" presStyleCnt="0">
        <dgm:presLayoutVars>
          <dgm:dir/>
          <dgm:animLvl val="lvl"/>
          <dgm:resizeHandles/>
        </dgm:presLayoutVars>
      </dgm:prSet>
      <dgm:spPr/>
      <dgm:t>
        <a:bodyPr/>
        <a:lstStyle/>
        <a:p>
          <a:endParaRPr lang="en-US"/>
        </a:p>
      </dgm:t>
    </dgm:pt>
    <dgm:pt modelId="{09323624-B7B5-44CF-9844-1252F77C4CD8}" type="pres">
      <dgm:prSet presAssocID="{DF2E92B7-5090-4CCA-A9A2-3B77EB2CBD00}" presName="linNode" presStyleCnt="0"/>
      <dgm:spPr/>
    </dgm:pt>
    <dgm:pt modelId="{15FE4895-85F8-4C7D-9469-26472E953C62}" type="pres">
      <dgm:prSet presAssocID="{DF2E92B7-5090-4CCA-A9A2-3B77EB2CBD00}" presName="parentShp" presStyleLbl="node1" presStyleIdx="0" presStyleCnt="1" custScaleX="260279">
        <dgm:presLayoutVars>
          <dgm:bulletEnabled val="1"/>
        </dgm:presLayoutVars>
      </dgm:prSet>
      <dgm:spPr/>
      <dgm:t>
        <a:bodyPr/>
        <a:lstStyle/>
        <a:p>
          <a:endParaRPr lang="en-US"/>
        </a:p>
      </dgm:t>
    </dgm:pt>
    <dgm:pt modelId="{ACF1D23B-C0F8-4183-9D84-FBDA0AF1A302}" type="pres">
      <dgm:prSet presAssocID="{DF2E92B7-5090-4CCA-A9A2-3B77EB2CBD00}" presName="childShp" presStyleLbl="bgAccFollowNode1" presStyleIdx="0" presStyleCnt="1" custLinFactNeighborX="10328">
        <dgm:presLayoutVars>
          <dgm:bulletEnabled val="1"/>
        </dgm:presLayoutVars>
      </dgm:prSet>
      <dgm:spPr/>
    </dgm:pt>
  </dgm:ptLst>
  <dgm:cxnLst>
    <dgm:cxn modelId="{960A1B9D-76AE-4BFC-9AEB-435ECE1EECA4}" type="presOf" srcId="{DF2E92B7-5090-4CCA-A9A2-3B77EB2CBD00}" destId="{15FE4895-85F8-4C7D-9469-26472E953C62}" srcOrd="0" destOrd="0" presId="urn:microsoft.com/office/officeart/2005/8/layout/vList6"/>
    <dgm:cxn modelId="{A32B909E-F22B-41B3-8D54-56CCF178F7DC}" srcId="{45B7A512-4B74-40E3-90DC-409E8FEDAD5F}" destId="{DF2E92B7-5090-4CCA-A9A2-3B77EB2CBD00}" srcOrd="0" destOrd="0" parTransId="{CAF0BFD2-C4A0-4141-A07D-D92F8C3FA385}" sibTransId="{DDAA44CF-6650-4A32-A988-8AD37A73DBC4}"/>
    <dgm:cxn modelId="{65DAA358-4CE8-406C-A792-A8A7088E23C4}" type="presOf" srcId="{45B7A512-4B74-40E3-90DC-409E8FEDAD5F}" destId="{C4C71460-37EF-4BA9-9B17-184A8039A1AD}" srcOrd="0" destOrd="0" presId="urn:microsoft.com/office/officeart/2005/8/layout/vList6"/>
    <dgm:cxn modelId="{AC65CE9B-AE9B-46B4-B00A-3B79C718A7E8}" type="presParOf" srcId="{C4C71460-37EF-4BA9-9B17-184A8039A1AD}" destId="{09323624-B7B5-44CF-9844-1252F77C4CD8}" srcOrd="0" destOrd="0" presId="urn:microsoft.com/office/officeart/2005/8/layout/vList6"/>
    <dgm:cxn modelId="{5123022B-9E72-433C-B091-AA791CDD9798}" type="presParOf" srcId="{09323624-B7B5-44CF-9844-1252F77C4CD8}" destId="{15FE4895-85F8-4C7D-9469-26472E953C62}" srcOrd="0" destOrd="0" presId="urn:microsoft.com/office/officeart/2005/8/layout/vList6"/>
    <dgm:cxn modelId="{8CAC8248-7A01-4720-B844-4A7ED9CEFC74}" type="presParOf" srcId="{09323624-B7B5-44CF-9844-1252F77C4CD8}" destId="{ACF1D23B-C0F8-4183-9D84-FBDA0AF1A30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AD9AB-216F-43E1-B4ED-A8FDFB09513D}" type="doc">
      <dgm:prSet loTypeId="urn:microsoft.com/office/officeart/2005/8/layout/vList3#1" loCatId="list" qsTypeId="urn:microsoft.com/office/officeart/2005/8/quickstyle/simple2" qsCatId="simple" csTypeId="urn:microsoft.com/office/officeart/2005/8/colors/colorful2" csCatId="colorful" phldr="1"/>
      <dgm:spPr/>
      <dgm:t>
        <a:bodyPr/>
        <a:lstStyle/>
        <a:p>
          <a:endParaRPr lang="en-US"/>
        </a:p>
      </dgm:t>
    </dgm:pt>
    <dgm:pt modelId="{001FA0C1-D080-40BC-B557-E13D7E958213}">
      <dgm:prSet custT="1"/>
      <dgm:spPr>
        <a:solidFill>
          <a:schemeClr val="accent1"/>
        </a:solidFill>
      </dgm:spPr>
      <dgm:t>
        <a:bodyPr/>
        <a:lstStyle/>
        <a:p>
          <a:pPr rtl="0"/>
          <a:r>
            <a:rPr lang="en-US" sz="4000" b="1" dirty="0" smtClean="0">
              <a:latin typeface="Century Gothic" pitchFamily="34" charset="0"/>
            </a:rPr>
            <a:t>The Solution  </a:t>
          </a:r>
          <a:endParaRPr lang="en-US" sz="4000" b="1" dirty="0">
            <a:latin typeface="Century Gothic" pitchFamily="34" charset="0"/>
          </a:endParaRPr>
        </a:p>
      </dgm:t>
    </dgm:pt>
    <dgm:pt modelId="{970AB8A8-A570-4CD6-AE92-8C1BF8B4A366}" type="parTrans" cxnId="{B4E8BED1-242A-4648-9B99-00E34E15FD68}">
      <dgm:prSet/>
      <dgm:spPr/>
      <dgm:t>
        <a:bodyPr/>
        <a:lstStyle/>
        <a:p>
          <a:endParaRPr lang="en-US"/>
        </a:p>
      </dgm:t>
    </dgm:pt>
    <dgm:pt modelId="{4CA86E8C-B876-456B-83D1-BB8B136E25D7}" type="sibTrans" cxnId="{B4E8BED1-242A-4648-9B99-00E34E15FD68}">
      <dgm:prSet/>
      <dgm:spPr/>
      <dgm:t>
        <a:bodyPr/>
        <a:lstStyle/>
        <a:p>
          <a:endParaRPr lang="en-US"/>
        </a:p>
      </dgm:t>
    </dgm:pt>
    <dgm:pt modelId="{4A88D6E7-D6FA-43C2-BC0E-CD89B29B470C}" type="pres">
      <dgm:prSet presAssocID="{1FAAD9AB-216F-43E1-B4ED-A8FDFB09513D}" presName="linearFlow" presStyleCnt="0">
        <dgm:presLayoutVars>
          <dgm:dir/>
          <dgm:resizeHandles val="exact"/>
        </dgm:presLayoutVars>
      </dgm:prSet>
      <dgm:spPr/>
      <dgm:t>
        <a:bodyPr/>
        <a:lstStyle/>
        <a:p>
          <a:endParaRPr lang="en-US"/>
        </a:p>
      </dgm:t>
    </dgm:pt>
    <dgm:pt modelId="{91CD4B7E-F6AF-4026-9A47-D68427AE3885}" type="pres">
      <dgm:prSet presAssocID="{001FA0C1-D080-40BC-B557-E13D7E958213}" presName="composite" presStyleCnt="0"/>
      <dgm:spPr/>
    </dgm:pt>
    <dgm:pt modelId="{C819F996-5AA0-4946-85B0-8E1E9FF4EAD9}" type="pres">
      <dgm:prSet presAssocID="{001FA0C1-D080-40BC-B557-E13D7E958213}" presName="imgShp" presStyleLbl="fgImgPlace1" presStyleIdx="0" presStyleCnt="1"/>
      <dgm:spPr>
        <a:blipFill rotWithShape="0">
          <a:blip xmlns:r="http://schemas.openxmlformats.org/officeDocument/2006/relationships" r:embed="rId1"/>
          <a:stretch>
            <a:fillRect/>
          </a:stretch>
        </a:blipFill>
      </dgm:spPr>
    </dgm:pt>
    <dgm:pt modelId="{EBD5D1C3-96F4-4386-9EB7-C22DEECFE88B}" type="pres">
      <dgm:prSet presAssocID="{001FA0C1-D080-40BC-B557-E13D7E958213}" presName="txShp" presStyleLbl="node1" presStyleIdx="0" presStyleCnt="1">
        <dgm:presLayoutVars>
          <dgm:bulletEnabled val="1"/>
        </dgm:presLayoutVars>
      </dgm:prSet>
      <dgm:spPr/>
      <dgm:t>
        <a:bodyPr/>
        <a:lstStyle/>
        <a:p>
          <a:endParaRPr lang="en-US"/>
        </a:p>
      </dgm:t>
    </dgm:pt>
  </dgm:ptLst>
  <dgm:cxnLst>
    <dgm:cxn modelId="{B4E8BED1-242A-4648-9B99-00E34E15FD68}" srcId="{1FAAD9AB-216F-43E1-B4ED-A8FDFB09513D}" destId="{001FA0C1-D080-40BC-B557-E13D7E958213}" srcOrd="0" destOrd="0" parTransId="{970AB8A8-A570-4CD6-AE92-8C1BF8B4A366}" sibTransId="{4CA86E8C-B876-456B-83D1-BB8B136E25D7}"/>
    <dgm:cxn modelId="{C629187C-3469-40B0-93C8-D88774F17A5D}" type="presOf" srcId="{1FAAD9AB-216F-43E1-B4ED-A8FDFB09513D}" destId="{4A88D6E7-D6FA-43C2-BC0E-CD89B29B470C}" srcOrd="0" destOrd="0" presId="urn:microsoft.com/office/officeart/2005/8/layout/vList3#1"/>
    <dgm:cxn modelId="{AC4DF071-334D-4B6A-ABA3-E841F9345677}" type="presOf" srcId="{001FA0C1-D080-40BC-B557-E13D7E958213}" destId="{EBD5D1C3-96F4-4386-9EB7-C22DEECFE88B}" srcOrd="0" destOrd="0" presId="urn:microsoft.com/office/officeart/2005/8/layout/vList3#1"/>
    <dgm:cxn modelId="{BEF38214-E6C6-450A-9FC9-C6C1FF817524}" type="presParOf" srcId="{4A88D6E7-D6FA-43C2-BC0E-CD89B29B470C}" destId="{91CD4B7E-F6AF-4026-9A47-D68427AE3885}" srcOrd="0" destOrd="0" presId="urn:microsoft.com/office/officeart/2005/8/layout/vList3#1"/>
    <dgm:cxn modelId="{0C9D2EE9-9CD3-4C06-A851-513923573DCF}" type="presParOf" srcId="{91CD4B7E-F6AF-4026-9A47-D68427AE3885}" destId="{C819F996-5AA0-4946-85B0-8E1E9FF4EAD9}" srcOrd="0" destOrd="0" presId="urn:microsoft.com/office/officeart/2005/8/layout/vList3#1"/>
    <dgm:cxn modelId="{23AA9CF2-ED7C-4170-918E-1D76C1FB8A2E}" type="presParOf" srcId="{91CD4B7E-F6AF-4026-9A47-D68427AE3885}" destId="{EBD5D1C3-96F4-4386-9EB7-C22DEECFE88B}"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E87428-61A7-4D4D-9EB8-6608B68C2BF1}" type="doc">
      <dgm:prSet loTypeId="urn:microsoft.com/office/officeart/2005/8/layout/cycle6" loCatId="relationship" qsTypeId="urn:microsoft.com/office/officeart/2005/8/quickstyle/3d2" qsCatId="3D" csTypeId="urn:microsoft.com/office/officeart/2005/8/colors/accent2_3" csCatId="accent2" phldr="1"/>
      <dgm:spPr/>
      <dgm:t>
        <a:bodyPr/>
        <a:lstStyle/>
        <a:p>
          <a:endParaRPr lang="en-US"/>
        </a:p>
      </dgm:t>
    </dgm:pt>
    <dgm:pt modelId="{88511304-2C99-4818-AB0F-8B1177943984}">
      <dgm:prSet custT="1"/>
      <dgm:spPr/>
      <dgm:t>
        <a:bodyPr anchor="ctr"/>
        <a:lstStyle/>
        <a:p>
          <a:pPr rtl="0"/>
          <a:r>
            <a:rPr lang="en-US" sz="2000" b="1" dirty="0" smtClean="0"/>
            <a:t>Residential Program</a:t>
          </a:r>
          <a:endParaRPr lang="en-US" sz="2000" b="1" dirty="0"/>
        </a:p>
      </dgm:t>
    </dgm:pt>
    <dgm:pt modelId="{8C2C2E05-50A4-4ACB-97E5-B627AAF82EF3}" type="parTrans" cxnId="{AD955D22-32A5-4CEA-BC98-DDF7FFDC6056}">
      <dgm:prSet/>
      <dgm:spPr/>
      <dgm:t>
        <a:bodyPr/>
        <a:lstStyle/>
        <a:p>
          <a:endParaRPr lang="en-US"/>
        </a:p>
      </dgm:t>
    </dgm:pt>
    <dgm:pt modelId="{32A22F3A-5325-414A-8521-060D0F466F42}" type="sibTrans" cxnId="{AD955D22-32A5-4CEA-BC98-DDF7FFDC6056}">
      <dgm:prSet/>
      <dgm:spPr/>
      <dgm:t>
        <a:bodyPr/>
        <a:lstStyle/>
        <a:p>
          <a:endParaRPr lang="en-US" dirty="0"/>
        </a:p>
      </dgm:t>
    </dgm:pt>
    <dgm:pt modelId="{4A3E02D0-D0ED-43A2-9A36-9C38F5058A70}">
      <dgm:prSet/>
      <dgm:spPr/>
      <dgm:t>
        <a:bodyPr/>
        <a:lstStyle/>
        <a:p>
          <a:pPr rtl="0"/>
          <a:r>
            <a:rPr lang="en-US" b="1" dirty="0" smtClean="0"/>
            <a:t>Meth Program</a:t>
          </a:r>
          <a:endParaRPr lang="en-US" b="1" dirty="0"/>
        </a:p>
      </dgm:t>
    </dgm:pt>
    <dgm:pt modelId="{8BA9AAB8-4BD7-4A0D-A9AB-9B5421B83384}" type="parTrans" cxnId="{0E747FC1-BE3A-486F-B9E2-10E38F8F02B0}">
      <dgm:prSet/>
      <dgm:spPr/>
      <dgm:t>
        <a:bodyPr/>
        <a:lstStyle/>
        <a:p>
          <a:endParaRPr lang="en-US"/>
        </a:p>
      </dgm:t>
    </dgm:pt>
    <dgm:pt modelId="{52E402D0-B0E9-4BB6-B24A-30B1793076DB}" type="sibTrans" cxnId="{0E747FC1-BE3A-486F-B9E2-10E38F8F02B0}">
      <dgm:prSet/>
      <dgm:spPr/>
      <dgm:t>
        <a:bodyPr/>
        <a:lstStyle/>
        <a:p>
          <a:endParaRPr lang="en-US" dirty="0"/>
        </a:p>
      </dgm:t>
    </dgm:pt>
    <dgm:pt modelId="{27B76CA9-EE1E-4674-87D6-EFE0C0E5DE27}">
      <dgm:prSet/>
      <dgm:spPr/>
      <dgm:t>
        <a:bodyPr/>
        <a:lstStyle/>
        <a:p>
          <a:pPr rtl="0"/>
          <a:r>
            <a:rPr lang="en-US" b="1" dirty="0" smtClean="0"/>
            <a:t>Mental Health</a:t>
          </a:r>
          <a:endParaRPr lang="en-US" b="1" dirty="0"/>
        </a:p>
      </dgm:t>
    </dgm:pt>
    <dgm:pt modelId="{5D34D23D-515C-4620-B1F4-D2246DE2999E}" type="parTrans" cxnId="{2B5AB59C-B3FB-45B8-9810-180B847119BD}">
      <dgm:prSet/>
      <dgm:spPr/>
      <dgm:t>
        <a:bodyPr/>
        <a:lstStyle/>
        <a:p>
          <a:endParaRPr lang="en-US"/>
        </a:p>
      </dgm:t>
    </dgm:pt>
    <dgm:pt modelId="{179CAAF0-3C7B-424F-ABA8-B567E32E52AE}" type="sibTrans" cxnId="{2B5AB59C-B3FB-45B8-9810-180B847119BD}">
      <dgm:prSet/>
      <dgm:spPr/>
      <dgm:t>
        <a:bodyPr/>
        <a:lstStyle/>
        <a:p>
          <a:endParaRPr lang="en-US" dirty="0"/>
        </a:p>
      </dgm:t>
    </dgm:pt>
    <dgm:pt modelId="{3A3903B4-DD0E-46BB-B3B7-75D8BB8FC955}">
      <dgm:prSet custT="1"/>
      <dgm:spPr/>
      <dgm:t>
        <a:bodyPr/>
        <a:lstStyle/>
        <a:p>
          <a:pPr rtl="0"/>
          <a:r>
            <a:rPr lang="en-US" sz="1800" b="1" dirty="0" smtClean="0"/>
            <a:t>NDCSF</a:t>
          </a:r>
          <a:endParaRPr lang="en-US" sz="1800" b="1" dirty="0"/>
        </a:p>
      </dgm:t>
    </dgm:pt>
    <dgm:pt modelId="{BD53B371-87E4-476B-9B9E-44B8E4BB40B1}" type="parTrans" cxnId="{6A69977F-ECFA-4043-B94B-E87DFE90B6EC}">
      <dgm:prSet/>
      <dgm:spPr/>
      <dgm:t>
        <a:bodyPr/>
        <a:lstStyle/>
        <a:p>
          <a:endParaRPr lang="en-US"/>
        </a:p>
      </dgm:t>
    </dgm:pt>
    <dgm:pt modelId="{CB483584-292E-4C58-B6B7-A6291D9E723E}" type="sibTrans" cxnId="{6A69977F-ECFA-4043-B94B-E87DFE90B6EC}">
      <dgm:prSet/>
      <dgm:spPr/>
      <dgm:t>
        <a:bodyPr/>
        <a:lstStyle/>
        <a:p>
          <a:endParaRPr lang="en-US" dirty="0"/>
        </a:p>
      </dgm:t>
    </dgm:pt>
    <dgm:pt modelId="{DE45FFFF-4FF6-46B8-8CAF-4A47B5BC174C}">
      <dgm:prSet custT="1"/>
      <dgm:spPr/>
      <dgm:t>
        <a:bodyPr/>
        <a:lstStyle/>
        <a:p>
          <a:pPr rtl="0"/>
          <a:r>
            <a:rPr lang="en-US" sz="1800" b="1" dirty="0" smtClean="0"/>
            <a:t>Intensive Outpatient</a:t>
          </a:r>
          <a:endParaRPr lang="en-US" sz="1800" b="1" dirty="0"/>
        </a:p>
      </dgm:t>
    </dgm:pt>
    <dgm:pt modelId="{236E03F3-080C-4D10-9594-E96AA38BE239}" type="parTrans" cxnId="{E686F511-CCD6-4BF9-9722-844B3BFE6AE8}">
      <dgm:prSet/>
      <dgm:spPr/>
      <dgm:t>
        <a:bodyPr/>
        <a:lstStyle/>
        <a:p>
          <a:endParaRPr lang="en-US"/>
        </a:p>
      </dgm:t>
    </dgm:pt>
    <dgm:pt modelId="{D37ED9DC-D0EB-4648-82FD-A038CD2588E9}" type="sibTrans" cxnId="{E686F511-CCD6-4BF9-9722-844B3BFE6AE8}">
      <dgm:prSet/>
      <dgm:spPr/>
      <dgm:t>
        <a:bodyPr/>
        <a:lstStyle/>
        <a:p>
          <a:endParaRPr lang="en-US" dirty="0"/>
        </a:p>
      </dgm:t>
    </dgm:pt>
    <dgm:pt modelId="{2216C8A3-FA6A-40F8-946B-B4CBD4EBA912}">
      <dgm:prSet custT="1"/>
      <dgm:spPr/>
      <dgm:t>
        <a:bodyPr/>
        <a:lstStyle/>
        <a:p>
          <a:pPr rtl="0"/>
          <a:r>
            <a:rPr lang="en-US" sz="1800" b="1" dirty="0" smtClean="0"/>
            <a:t>Re-entry</a:t>
          </a:r>
          <a:endParaRPr lang="en-US" sz="1800" b="1" dirty="0"/>
        </a:p>
      </dgm:t>
    </dgm:pt>
    <dgm:pt modelId="{F89F4B1D-DBBE-4C23-A5FB-2B03EA844235}" type="parTrans" cxnId="{48BEFA2F-E332-4C6B-B703-612153F76757}">
      <dgm:prSet/>
      <dgm:spPr/>
      <dgm:t>
        <a:bodyPr/>
        <a:lstStyle/>
        <a:p>
          <a:endParaRPr lang="en-US"/>
        </a:p>
      </dgm:t>
    </dgm:pt>
    <dgm:pt modelId="{1BB13C11-7667-49A6-8CA1-DB83D744CD0E}" type="sibTrans" cxnId="{48BEFA2F-E332-4C6B-B703-612153F76757}">
      <dgm:prSet/>
      <dgm:spPr/>
      <dgm:t>
        <a:bodyPr/>
        <a:lstStyle/>
        <a:p>
          <a:endParaRPr lang="en-US" dirty="0"/>
        </a:p>
      </dgm:t>
    </dgm:pt>
    <dgm:pt modelId="{D4A2B111-8DC1-4CE4-9500-7F4825F88FD0}" type="pres">
      <dgm:prSet presAssocID="{21E87428-61A7-4D4D-9EB8-6608B68C2BF1}" presName="cycle" presStyleCnt="0">
        <dgm:presLayoutVars>
          <dgm:dir/>
          <dgm:resizeHandles val="exact"/>
        </dgm:presLayoutVars>
      </dgm:prSet>
      <dgm:spPr/>
      <dgm:t>
        <a:bodyPr/>
        <a:lstStyle/>
        <a:p>
          <a:endParaRPr lang="en-US"/>
        </a:p>
      </dgm:t>
    </dgm:pt>
    <dgm:pt modelId="{AE00414D-46D8-4CDB-8F45-1477E17F6279}" type="pres">
      <dgm:prSet presAssocID="{88511304-2C99-4818-AB0F-8B1177943984}" presName="node" presStyleLbl="node1" presStyleIdx="0" presStyleCnt="6" custScaleX="131306">
        <dgm:presLayoutVars>
          <dgm:bulletEnabled val="1"/>
        </dgm:presLayoutVars>
      </dgm:prSet>
      <dgm:spPr/>
      <dgm:t>
        <a:bodyPr/>
        <a:lstStyle/>
        <a:p>
          <a:endParaRPr lang="en-US"/>
        </a:p>
      </dgm:t>
    </dgm:pt>
    <dgm:pt modelId="{A0BBDCB0-3249-48E1-A668-5786BD44B91A}" type="pres">
      <dgm:prSet presAssocID="{88511304-2C99-4818-AB0F-8B1177943984}" presName="spNode" presStyleCnt="0"/>
      <dgm:spPr/>
      <dgm:t>
        <a:bodyPr/>
        <a:lstStyle/>
        <a:p>
          <a:endParaRPr lang="en-US"/>
        </a:p>
      </dgm:t>
    </dgm:pt>
    <dgm:pt modelId="{B9D1FEC6-8067-4860-86D0-AD02622F8700}" type="pres">
      <dgm:prSet presAssocID="{32A22F3A-5325-414A-8521-060D0F466F42}" presName="sibTrans" presStyleLbl="sibTrans1D1" presStyleIdx="0" presStyleCnt="6"/>
      <dgm:spPr/>
      <dgm:t>
        <a:bodyPr/>
        <a:lstStyle/>
        <a:p>
          <a:endParaRPr lang="en-US"/>
        </a:p>
      </dgm:t>
    </dgm:pt>
    <dgm:pt modelId="{A63330EA-F6E8-42EC-B839-9FD66E993675}" type="pres">
      <dgm:prSet presAssocID="{4A3E02D0-D0ED-43A2-9A36-9C38F5058A70}" presName="node" presStyleLbl="node1" presStyleIdx="1" presStyleCnt="6">
        <dgm:presLayoutVars>
          <dgm:bulletEnabled val="1"/>
        </dgm:presLayoutVars>
      </dgm:prSet>
      <dgm:spPr/>
      <dgm:t>
        <a:bodyPr/>
        <a:lstStyle/>
        <a:p>
          <a:endParaRPr lang="en-US"/>
        </a:p>
      </dgm:t>
    </dgm:pt>
    <dgm:pt modelId="{7CFE65B1-C767-4056-9D2C-A604525A1CCA}" type="pres">
      <dgm:prSet presAssocID="{4A3E02D0-D0ED-43A2-9A36-9C38F5058A70}" presName="spNode" presStyleCnt="0"/>
      <dgm:spPr/>
      <dgm:t>
        <a:bodyPr/>
        <a:lstStyle/>
        <a:p>
          <a:endParaRPr lang="en-US"/>
        </a:p>
      </dgm:t>
    </dgm:pt>
    <dgm:pt modelId="{2B061753-48D1-43D9-9F2F-5CBBEB7A5563}" type="pres">
      <dgm:prSet presAssocID="{52E402D0-B0E9-4BB6-B24A-30B1793076DB}" presName="sibTrans" presStyleLbl="sibTrans1D1" presStyleIdx="1" presStyleCnt="6"/>
      <dgm:spPr/>
      <dgm:t>
        <a:bodyPr/>
        <a:lstStyle/>
        <a:p>
          <a:endParaRPr lang="en-US"/>
        </a:p>
      </dgm:t>
    </dgm:pt>
    <dgm:pt modelId="{1E28AD69-480D-4AF6-B42E-BF438CCBFD90}" type="pres">
      <dgm:prSet presAssocID="{27B76CA9-EE1E-4674-87D6-EFE0C0E5DE27}" presName="node" presStyleLbl="node1" presStyleIdx="2" presStyleCnt="6">
        <dgm:presLayoutVars>
          <dgm:bulletEnabled val="1"/>
        </dgm:presLayoutVars>
      </dgm:prSet>
      <dgm:spPr/>
      <dgm:t>
        <a:bodyPr/>
        <a:lstStyle/>
        <a:p>
          <a:endParaRPr lang="en-US"/>
        </a:p>
      </dgm:t>
    </dgm:pt>
    <dgm:pt modelId="{E376C13F-AC13-4145-832F-C54A922EC6D4}" type="pres">
      <dgm:prSet presAssocID="{27B76CA9-EE1E-4674-87D6-EFE0C0E5DE27}" presName="spNode" presStyleCnt="0"/>
      <dgm:spPr/>
      <dgm:t>
        <a:bodyPr/>
        <a:lstStyle/>
        <a:p>
          <a:endParaRPr lang="en-US"/>
        </a:p>
      </dgm:t>
    </dgm:pt>
    <dgm:pt modelId="{37F88889-F7C0-41DB-82D1-7448256D9A78}" type="pres">
      <dgm:prSet presAssocID="{179CAAF0-3C7B-424F-ABA8-B567E32E52AE}" presName="sibTrans" presStyleLbl="sibTrans1D1" presStyleIdx="2" presStyleCnt="6"/>
      <dgm:spPr/>
      <dgm:t>
        <a:bodyPr/>
        <a:lstStyle/>
        <a:p>
          <a:endParaRPr lang="en-US"/>
        </a:p>
      </dgm:t>
    </dgm:pt>
    <dgm:pt modelId="{A378C460-1590-4AEF-9724-AF1C33F1A61E}" type="pres">
      <dgm:prSet presAssocID="{3A3903B4-DD0E-46BB-B3B7-75D8BB8FC955}" presName="node" presStyleLbl="node1" presStyleIdx="3" presStyleCnt="6">
        <dgm:presLayoutVars>
          <dgm:bulletEnabled val="1"/>
        </dgm:presLayoutVars>
      </dgm:prSet>
      <dgm:spPr/>
      <dgm:t>
        <a:bodyPr/>
        <a:lstStyle/>
        <a:p>
          <a:endParaRPr lang="en-US"/>
        </a:p>
      </dgm:t>
    </dgm:pt>
    <dgm:pt modelId="{FBF7033A-CA50-4D7D-A141-21527FEE251C}" type="pres">
      <dgm:prSet presAssocID="{3A3903B4-DD0E-46BB-B3B7-75D8BB8FC955}" presName="spNode" presStyleCnt="0"/>
      <dgm:spPr/>
      <dgm:t>
        <a:bodyPr/>
        <a:lstStyle/>
        <a:p>
          <a:endParaRPr lang="en-US"/>
        </a:p>
      </dgm:t>
    </dgm:pt>
    <dgm:pt modelId="{8CA83252-5C6B-471A-8182-D8821FA7FC69}" type="pres">
      <dgm:prSet presAssocID="{CB483584-292E-4C58-B6B7-A6291D9E723E}" presName="sibTrans" presStyleLbl="sibTrans1D1" presStyleIdx="3" presStyleCnt="6"/>
      <dgm:spPr/>
      <dgm:t>
        <a:bodyPr/>
        <a:lstStyle/>
        <a:p>
          <a:endParaRPr lang="en-US"/>
        </a:p>
      </dgm:t>
    </dgm:pt>
    <dgm:pt modelId="{C3B56E7A-0367-44C7-8E1D-01911FEB1237}" type="pres">
      <dgm:prSet presAssocID="{DE45FFFF-4FF6-46B8-8CAF-4A47B5BC174C}" presName="node" presStyleLbl="node1" presStyleIdx="4" presStyleCnt="6" custScaleX="116240">
        <dgm:presLayoutVars>
          <dgm:bulletEnabled val="1"/>
        </dgm:presLayoutVars>
      </dgm:prSet>
      <dgm:spPr/>
      <dgm:t>
        <a:bodyPr/>
        <a:lstStyle/>
        <a:p>
          <a:endParaRPr lang="en-US"/>
        </a:p>
      </dgm:t>
    </dgm:pt>
    <dgm:pt modelId="{3831454E-2217-4673-A9FE-29BC2F726C84}" type="pres">
      <dgm:prSet presAssocID="{DE45FFFF-4FF6-46B8-8CAF-4A47B5BC174C}" presName="spNode" presStyleCnt="0"/>
      <dgm:spPr/>
    </dgm:pt>
    <dgm:pt modelId="{CAE63CF6-453F-4324-8240-D1651F665014}" type="pres">
      <dgm:prSet presAssocID="{D37ED9DC-D0EB-4648-82FD-A038CD2588E9}" presName="sibTrans" presStyleLbl="sibTrans1D1" presStyleIdx="4" presStyleCnt="6"/>
      <dgm:spPr/>
      <dgm:t>
        <a:bodyPr/>
        <a:lstStyle/>
        <a:p>
          <a:endParaRPr lang="en-US"/>
        </a:p>
      </dgm:t>
    </dgm:pt>
    <dgm:pt modelId="{A7914639-CCC2-4C9C-87B4-18C2E1945A5D}" type="pres">
      <dgm:prSet presAssocID="{2216C8A3-FA6A-40F8-946B-B4CBD4EBA912}" presName="node" presStyleLbl="node1" presStyleIdx="5" presStyleCnt="6">
        <dgm:presLayoutVars>
          <dgm:bulletEnabled val="1"/>
        </dgm:presLayoutVars>
      </dgm:prSet>
      <dgm:spPr/>
      <dgm:t>
        <a:bodyPr/>
        <a:lstStyle/>
        <a:p>
          <a:endParaRPr lang="en-US"/>
        </a:p>
      </dgm:t>
    </dgm:pt>
    <dgm:pt modelId="{6364BD80-8BE9-4CEF-AA50-421B4FF33D48}" type="pres">
      <dgm:prSet presAssocID="{2216C8A3-FA6A-40F8-946B-B4CBD4EBA912}" presName="spNode" presStyleCnt="0"/>
      <dgm:spPr/>
    </dgm:pt>
    <dgm:pt modelId="{15EEFD96-20C7-4A93-AF42-BF663894C1CC}" type="pres">
      <dgm:prSet presAssocID="{1BB13C11-7667-49A6-8CA1-DB83D744CD0E}" presName="sibTrans" presStyleLbl="sibTrans1D1" presStyleIdx="5" presStyleCnt="6"/>
      <dgm:spPr/>
      <dgm:t>
        <a:bodyPr/>
        <a:lstStyle/>
        <a:p>
          <a:endParaRPr lang="en-US"/>
        </a:p>
      </dgm:t>
    </dgm:pt>
  </dgm:ptLst>
  <dgm:cxnLst>
    <dgm:cxn modelId="{AC5E5926-70FF-4119-A29C-41DC9739E7BC}" type="presOf" srcId="{52E402D0-B0E9-4BB6-B24A-30B1793076DB}" destId="{2B061753-48D1-43D9-9F2F-5CBBEB7A5563}" srcOrd="0" destOrd="0" presId="urn:microsoft.com/office/officeart/2005/8/layout/cycle6"/>
    <dgm:cxn modelId="{0E747FC1-BE3A-486F-B9E2-10E38F8F02B0}" srcId="{21E87428-61A7-4D4D-9EB8-6608B68C2BF1}" destId="{4A3E02D0-D0ED-43A2-9A36-9C38F5058A70}" srcOrd="1" destOrd="0" parTransId="{8BA9AAB8-4BD7-4A0D-A9AB-9B5421B83384}" sibTransId="{52E402D0-B0E9-4BB6-B24A-30B1793076DB}"/>
    <dgm:cxn modelId="{C978AA3E-96C8-4DD3-914E-9C72BD17C0FC}" type="presOf" srcId="{2216C8A3-FA6A-40F8-946B-B4CBD4EBA912}" destId="{A7914639-CCC2-4C9C-87B4-18C2E1945A5D}" srcOrd="0" destOrd="0" presId="urn:microsoft.com/office/officeart/2005/8/layout/cycle6"/>
    <dgm:cxn modelId="{2B5AB59C-B3FB-45B8-9810-180B847119BD}" srcId="{21E87428-61A7-4D4D-9EB8-6608B68C2BF1}" destId="{27B76CA9-EE1E-4674-87D6-EFE0C0E5DE27}" srcOrd="2" destOrd="0" parTransId="{5D34D23D-515C-4620-B1F4-D2246DE2999E}" sibTransId="{179CAAF0-3C7B-424F-ABA8-B567E32E52AE}"/>
    <dgm:cxn modelId="{0882E03C-7B2E-47F3-9880-7B2C76FD3338}" type="presOf" srcId="{D37ED9DC-D0EB-4648-82FD-A038CD2588E9}" destId="{CAE63CF6-453F-4324-8240-D1651F665014}" srcOrd="0" destOrd="0" presId="urn:microsoft.com/office/officeart/2005/8/layout/cycle6"/>
    <dgm:cxn modelId="{C4B31DAA-D573-443A-BE99-7B2BCBEE1199}" type="presOf" srcId="{DE45FFFF-4FF6-46B8-8CAF-4A47B5BC174C}" destId="{C3B56E7A-0367-44C7-8E1D-01911FEB1237}" srcOrd="0" destOrd="0" presId="urn:microsoft.com/office/officeart/2005/8/layout/cycle6"/>
    <dgm:cxn modelId="{6A69977F-ECFA-4043-B94B-E87DFE90B6EC}" srcId="{21E87428-61A7-4D4D-9EB8-6608B68C2BF1}" destId="{3A3903B4-DD0E-46BB-B3B7-75D8BB8FC955}" srcOrd="3" destOrd="0" parTransId="{BD53B371-87E4-476B-9B9E-44B8E4BB40B1}" sibTransId="{CB483584-292E-4C58-B6B7-A6291D9E723E}"/>
    <dgm:cxn modelId="{AD955D22-32A5-4CEA-BC98-DDF7FFDC6056}" srcId="{21E87428-61A7-4D4D-9EB8-6608B68C2BF1}" destId="{88511304-2C99-4818-AB0F-8B1177943984}" srcOrd="0" destOrd="0" parTransId="{8C2C2E05-50A4-4ACB-97E5-B627AAF82EF3}" sibTransId="{32A22F3A-5325-414A-8521-060D0F466F42}"/>
    <dgm:cxn modelId="{F0893785-8F0F-401E-A393-0A12CD4AA5A4}" type="presOf" srcId="{1BB13C11-7667-49A6-8CA1-DB83D744CD0E}" destId="{15EEFD96-20C7-4A93-AF42-BF663894C1CC}" srcOrd="0" destOrd="0" presId="urn:microsoft.com/office/officeart/2005/8/layout/cycle6"/>
    <dgm:cxn modelId="{FE069BA3-45CF-4ECD-AC6F-1E63B4F3D9E2}" type="presOf" srcId="{88511304-2C99-4818-AB0F-8B1177943984}" destId="{AE00414D-46D8-4CDB-8F45-1477E17F6279}" srcOrd="0" destOrd="0" presId="urn:microsoft.com/office/officeart/2005/8/layout/cycle6"/>
    <dgm:cxn modelId="{0E7ADD1A-A248-463A-8C69-0B958B79BD16}" type="presOf" srcId="{179CAAF0-3C7B-424F-ABA8-B567E32E52AE}" destId="{37F88889-F7C0-41DB-82D1-7448256D9A78}" srcOrd="0" destOrd="0" presId="urn:microsoft.com/office/officeart/2005/8/layout/cycle6"/>
    <dgm:cxn modelId="{48BEFA2F-E332-4C6B-B703-612153F76757}" srcId="{21E87428-61A7-4D4D-9EB8-6608B68C2BF1}" destId="{2216C8A3-FA6A-40F8-946B-B4CBD4EBA912}" srcOrd="5" destOrd="0" parTransId="{F89F4B1D-DBBE-4C23-A5FB-2B03EA844235}" sibTransId="{1BB13C11-7667-49A6-8CA1-DB83D744CD0E}"/>
    <dgm:cxn modelId="{4A7A8DEF-239E-4E95-B2F4-3CDBE0A037F3}" type="presOf" srcId="{27B76CA9-EE1E-4674-87D6-EFE0C0E5DE27}" destId="{1E28AD69-480D-4AF6-B42E-BF438CCBFD90}" srcOrd="0" destOrd="0" presId="urn:microsoft.com/office/officeart/2005/8/layout/cycle6"/>
    <dgm:cxn modelId="{DC49C2E0-8ABF-4EE1-ACAD-B5192A5DE314}" type="presOf" srcId="{32A22F3A-5325-414A-8521-060D0F466F42}" destId="{B9D1FEC6-8067-4860-86D0-AD02622F8700}" srcOrd="0" destOrd="0" presId="urn:microsoft.com/office/officeart/2005/8/layout/cycle6"/>
    <dgm:cxn modelId="{55E36535-E50C-4E97-B445-93C0038E9ADD}" type="presOf" srcId="{CB483584-292E-4C58-B6B7-A6291D9E723E}" destId="{8CA83252-5C6B-471A-8182-D8821FA7FC69}" srcOrd="0" destOrd="0" presId="urn:microsoft.com/office/officeart/2005/8/layout/cycle6"/>
    <dgm:cxn modelId="{E686F511-CCD6-4BF9-9722-844B3BFE6AE8}" srcId="{21E87428-61A7-4D4D-9EB8-6608B68C2BF1}" destId="{DE45FFFF-4FF6-46B8-8CAF-4A47B5BC174C}" srcOrd="4" destOrd="0" parTransId="{236E03F3-080C-4D10-9594-E96AA38BE239}" sibTransId="{D37ED9DC-D0EB-4648-82FD-A038CD2588E9}"/>
    <dgm:cxn modelId="{CE806DBD-F258-4A52-A42D-D59EF878589B}" type="presOf" srcId="{21E87428-61A7-4D4D-9EB8-6608B68C2BF1}" destId="{D4A2B111-8DC1-4CE4-9500-7F4825F88FD0}" srcOrd="0" destOrd="0" presId="urn:microsoft.com/office/officeart/2005/8/layout/cycle6"/>
    <dgm:cxn modelId="{3E49ADB4-97D1-44FF-9353-FBE7A56538DA}" type="presOf" srcId="{4A3E02D0-D0ED-43A2-9A36-9C38F5058A70}" destId="{A63330EA-F6E8-42EC-B839-9FD66E993675}" srcOrd="0" destOrd="0" presId="urn:microsoft.com/office/officeart/2005/8/layout/cycle6"/>
    <dgm:cxn modelId="{B8D28FA3-226C-4958-912E-17F0E4E7CE30}" type="presOf" srcId="{3A3903B4-DD0E-46BB-B3B7-75D8BB8FC955}" destId="{A378C460-1590-4AEF-9724-AF1C33F1A61E}" srcOrd="0" destOrd="0" presId="urn:microsoft.com/office/officeart/2005/8/layout/cycle6"/>
    <dgm:cxn modelId="{950A9F69-2FC0-4326-A245-E09C7FDF7D94}" type="presParOf" srcId="{D4A2B111-8DC1-4CE4-9500-7F4825F88FD0}" destId="{AE00414D-46D8-4CDB-8F45-1477E17F6279}" srcOrd="0" destOrd="0" presId="urn:microsoft.com/office/officeart/2005/8/layout/cycle6"/>
    <dgm:cxn modelId="{5309B74B-9AE2-454F-B77B-B3B2252AB16C}" type="presParOf" srcId="{D4A2B111-8DC1-4CE4-9500-7F4825F88FD0}" destId="{A0BBDCB0-3249-48E1-A668-5786BD44B91A}" srcOrd="1" destOrd="0" presId="urn:microsoft.com/office/officeart/2005/8/layout/cycle6"/>
    <dgm:cxn modelId="{3F21CDB3-08CC-4742-ACA4-A180E4CDB54D}" type="presParOf" srcId="{D4A2B111-8DC1-4CE4-9500-7F4825F88FD0}" destId="{B9D1FEC6-8067-4860-86D0-AD02622F8700}" srcOrd="2" destOrd="0" presId="urn:microsoft.com/office/officeart/2005/8/layout/cycle6"/>
    <dgm:cxn modelId="{DF9CC265-F8C1-46F9-BE4E-6801A7265C22}" type="presParOf" srcId="{D4A2B111-8DC1-4CE4-9500-7F4825F88FD0}" destId="{A63330EA-F6E8-42EC-B839-9FD66E993675}" srcOrd="3" destOrd="0" presId="urn:microsoft.com/office/officeart/2005/8/layout/cycle6"/>
    <dgm:cxn modelId="{9E7C78F8-587E-457C-B8A3-C39EFF4C76F2}" type="presParOf" srcId="{D4A2B111-8DC1-4CE4-9500-7F4825F88FD0}" destId="{7CFE65B1-C767-4056-9D2C-A604525A1CCA}" srcOrd="4" destOrd="0" presId="urn:microsoft.com/office/officeart/2005/8/layout/cycle6"/>
    <dgm:cxn modelId="{302A9951-2AE7-497E-B72E-CCF175884E2F}" type="presParOf" srcId="{D4A2B111-8DC1-4CE4-9500-7F4825F88FD0}" destId="{2B061753-48D1-43D9-9F2F-5CBBEB7A5563}" srcOrd="5" destOrd="0" presId="urn:microsoft.com/office/officeart/2005/8/layout/cycle6"/>
    <dgm:cxn modelId="{CEC01753-0DF0-4EF8-83B8-61202546451F}" type="presParOf" srcId="{D4A2B111-8DC1-4CE4-9500-7F4825F88FD0}" destId="{1E28AD69-480D-4AF6-B42E-BF438CCBFD90}" srcOrd="6" destOrd="0" presId="urn:microsoft.com/office/officeart/2005/8/layout/cycle6"/>
    <dgm:cxn modelId="{17EF68B8-B89B-4620-809F-31363400EC8F}" type="presParOf" srcId="{D4A2B111-8DC1-4CE4-9500-7F4825F88FD0}" destId="{E376C13F-AC13-4145-832F-C54A922EC6D4}" srcOrd="7" destOrd="0" presId="urn:microsoft.com/office/officeart/2005/8/layout/cycle6"/>
    <dgm:cxn modelId="{C9611781-388D-40A2-9ABF-D9652CF59810}" type="presParOf" srcId="{D4A2B111-8DC1-4CE4-9500-7F4825F88FD0}" destId="{37F88889-F7C0-41DB-82D1-7448256D9A78}" srcOrd="8" destOrd="0" presId="urn:microsoft.com/office/officeart/2005/8/layout/cycle6"/>
    <dgm:cxn modelId="{471E12B4-6D06-4AE5-98DD-B78166AD6FA5}" type="presParOf" srcId="{D4A2B111-8DC1-4CE4-9500-7F4825F88FD0}" destId="{A378C460-1590-4AEF-9724-AF1C33F1A61E}" srcOrd="9" destOrd="0" presId="urn:microsoft.com/office/officeart/2005/8/layout/cycle6"/>
    <dgm:cxn modelId="{72D81B8F-916C-4EA1-918A-3BD7A8E833B1}" type="presParOf" srcId="{D4A2B111-8DC1-4CE4-9500-7F4825F88FD0}" destId="{FBF7033A-CA50-4D7D-A141-21527FEE251C}" srcOrd="10" destOrd="0" presId="urn:microsoft.com/office/officeart/2005/8/layout/cycle6"/>
    <dgm:cxn modelId="{901D99A9-D630-4973-A17D-9142CD4D290A}" type="presParOf" srcId="{D4A2B111-8DC1-4CE4-9500-7F4825F88FD0}" destId="{8CA83252-5C6B-471A-8182-D8821FA7FC69}" srcOrd="11" destOrd="0" presId="urn:microsoft.com/office/officeart/2005/8/layout/cycle6"/>
    <dgm:cxn modelId="{A5E13150-4D27-4922-8341-4B8F3C45776A}" type="presParOf" srcId="{D4A2B111-8DC1-4CE4-9500-7F4825F88FD0}" destId="{C3B56E7A-0367-44C7-8E1D-01911FEB1237}" srcOrd="12" destOrd="0" presId="urn:microsoft.com/office/officeart/2005/8/layout/cycle6"/>
    <dgm:cxn modelId="{40525C6C-CD9E-48A0-BB80-7BFC0C606D7E}" type="presParOf" srcId="{D4A2B111-8DC1-4CE4-9500-7F4825F88FD0}" destId="{3831454E-2217-4673-A9FE-29BC2F726C84}" srcOrd="13" destOrd="0" presId="urn:microsoft.com/office/officeart/2005/8/layout/cycle6"/>
    <dgm:cxn modelId="{DC2C8DAB-2E57-4612-B779-32466F5AA4EE}" type="presParOf" srcId="{D4A2B111-8DC1-4CE4-9500-7F4825F88FD0}" destId="{CAE63CF6-453F-4324-8240-D1651F665014}" srcOrd="14" destOrd="0" presId="urn:microsoft.com/office/officeart/2005/8/layout/cycle6"/>
    <dgm:cxn modelId="{F6A5602B-9441-4943-8AC9-B5DC28D784AC}" type="presParOf" srcId="{D4A2B111-8DC1-4CE4-9500-7F4825F88FD0}" destId="{A7914639-CCC2-4C9C-87B4-18C2E1945A5D}" srcOrd="15" destOrd="0" presId="urn:microsoft.com/office/officeart/2005/8/layout/cycle6"/>
    <dgm:cxn modelId="{E8161A7C-FB42-4460-AE3B-58F2861122BF}" type="presParOf" srcId="{D4A2B111-8DC1-4CE4-9500-7F4825F88FD0}" destId="{6364BD80-8BE9-4CEF-AA50-421B4FF33D48}" srcOrd="16" destOrd="0" presId="urn:microsoft.com/office/officeart/2005/8/layout/cycle6"/>
    <dgm:cxn modelId="{75E1A2FA-743E-47BC-8FCA-88D0A105BC88}" type="presParOf" srcId="{D4A2B111-8DC1-4CE4-9500-7F4825F88FD0}" destId="{15EEFD96-20C7-4A93-AF42-BF663894C1CC}" srcOrd="17" destOrd="0" presId="urn:microsoft.com/office/officeart/2005/8/layout/cycle6"/>
  </dgm:cxnLst>
  <dgm:bg>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F1D2B8-8996-4C45-9B66-A75D57444856}" type="doc">
      <dgm:prSet loTypeId="urn:microsoft.com/office/officeart/2005/8/layout/hierarchy3" loCatId="list" qsTypeId="urn:microsoft.com/office/officeart/2005/8/quickstyle/simple1#3" qsCatId="simple" csTypeId="urn:microsoft.com/office/officeart/2005/8/colors/accent1_2#2" csCatId="accent1" phldr="1"/>
      <dgm:spPr/>
      <dgm:t>
        <a:bodyPr/>
        <a:lstStyle/>
        <a:p>
          <a:endParaRPr lang="en-US"/>
        </a:p>
      </dgm:t>
    </dgm:pt>
    <dgm:pt modelId="{F96AC687-3EC6-4BEB-AD68-8FB6E4DF8320}">
      <dgm:prSet/>
      <dgm:spPr/>
      <dgm:t>
        <a:bodyPr/>
        <a:lstStyle/>
        <a:p>
          <a:pPr rtl="0"/>
          <a:r>
            <a:rPr lang="en-US" b="1" dirty="0" smtClean="0"/>
            <a:t>Residential Program</a:t>
          </a:r>
          <a:endParaRPr lang="en-US" b="1" dirty="0"/>
        </a:p>
      </dgm:t>
    </dgm:pt>
    <dgm:pt modelId="{FB624A1A-D15A-42BF-B565-CB92E7716073}" type="parTrans" cxnId="{AA4584F7-0D42-4E39-8704-C5DCF87D23C8}">
      <dgm:prSet/>
      <dgm:spPr/>
      <dgm:t>
        <a:bodyPr/>
        <a:lstStyle/>
        <a:p>
          <a:endParaRPr lang="en-US"/>
        </a:p>
      </dgm:t>
    </dgm:pt>
    <dgm:pt modelId="{EA0FAB55-7C02-452D-A378-4C67F0975BF1}" type="sibTrans" cxnId="{AA4584F7-0D42-4E39-8704-C5DCF87D23C8}">
      <dgm:prSet/>
      <dgm:spPr/>
      <dgm:t>
        <a:bodyPr/>
        <a:lstStyle/>
        <a:p>
          <a:endParaRPr lang="en-US"/>
        </a:p>
      </dgm:t>
    </dgm:pt>
    <dgm:pt modelId="{3E60388A-15D8-4AE0-8D10-300586A8925B}">
      <dgm:prSet/>
      <dgm:spPr/>
      <dgm:t>
        <a:bodyPr/>
        <a:lstStyle/>
        <a:p>
          <a:pPr rtl="0"/>
          <a:r>
            <a:rPr lang="en-US" dirty="0" smtClean="0"/>
            <a:t>Considered the only Drug Court with it’s own residential facility</a:t>
          </a:r>
          <a:endParaRPr lang="en-US" b="1" dirty="0"/>
        </a:p>
      </dgm:t>
    </dgm:pt>
    <dgm:pt modelId="{BC7EE0DB-1364-46FB-AC8F-E56730DBB8D1}" type="parTrans" cxnId="{502F0B0D-3A31-4DA9-B66B-6823DD645032}">
      <dgm:prSet/>
      <dgm:spPr/>
      <dgm:t>
        <a:bodyPr/>
        <a:lstStyle/>
        <a:p>
          <a:endParaRPr lang="en-US" dirty="0"/>
        </a:p>
      </dgm:t>
    </dgm:pt>
    <dgm:pt modelId="{86F254F2-4BEF-4552-A34C-5D9D13891931}" type="sibTrans" cxnId="{502F0B0D-3A31-4DA9-B66B-6823DD645032}">
      <dgm:prSet/>
      <dgm:spPr/>
      <dgm:t>
        <a:bodyPr/>
        <a:lstStyle/>
        <a:p>
          <a:endParaRPr lang="en-US"/>
        </a:p>
      </dgm:t>
    </dgm:pt>
    <dgm:pt modelId="{CC6CCDC5-31CF-43AC-811B-94D78C3E9BCF}">
      <dgm:prSet/>
      <dgm:spPr/>
      <dgm:t>
        <a:bodyPr/>
        <a:lstStyle/>
        <a:p>
          <a:pPr rtl="0"/>
          <a:r>
            <a:rPr lang="en-US" dirty="0" smtClean="0"/>
            <a:t>Intakes non-violent adult felony offenders from Davidson County and across the state</a:t>
          </a:r>
          <a:endParaRPr lang="en-US" b="1" dirty="0"/>
        </a:p>
      </dgm:t>
    </dgm:pt>
    <dgm:pt modelId="{3C32DEB3-FD78-4DC5-9ADB-E315526082CD}" type="parTrans" cxnId="{0570A300-A5ED-4E1E-A214-A600CBD68166}">
      <dgm:prSet/>
      <dgm:spPr/>
      <dgm:t>
        <a:bodyPr/>
        <a:lstStyle/>
        <a:p>
          <a:endParaRPr lang="en-US" dirty="0"/>
        </a:p>
      </dgm:t>
    </dgm:pt>
    <dgm:pt modelId="{B8A586C1-6B52-405A-859C-AACB81BAC051}" type="sibTrans" cxnId="{0570A300-A5ED-4E1E-A214-A600CBD68166}">
      <dgm:prSet/>
      <dgm:spPr/>
      <dgm:t>
        <a:bodyPr/>
        <a:lstStyle/>
        <a:p>
          <a:endParaRPr lang="en-US"/>
        </a:p>
      </dgm:t>
    </dgm:pt>
    <dgm:pt modelId="{29BECF1A-A234-4564-B384-8CAB23EEA3A3}">
      <dgm:prSet/>
      <dgm:spPr/>
      <dgm:t>
        <a:bodyPr/>
        <a:lstStyle/>
        <a:p>
          <a:pPr rtl="0"/>
          <a:r>
            <a:rPr lang="en-US" b="0" dirty="0" smtClean="0"/>
            <a:t>Residents are responsible for  maintaining the facilities and grounds</a:t>
          </a:r>
          <a:endParaRPr lang="en-US" b="0" dirty="0"/>
        </a:p>
      </dgm:t>
    </dgm:pt>
    <dgm:pt modelId="{D49316D1-77BE-4695-99B5-A35D47345345}" type="parTrans" cxnId="{6E3C18D9-EF99-44A3-A434-168942B6D971}">
      <dgm:prSet/>
      <dgm:spPr/>
      <dgm:t>
        <a:bodyPr/>
        <a:lstStyle/>
        <a:p>
          <a:endParaRPr lang="en-US" dirty="0"/>
        </a:p>
      </dgm:t>
    </dgm:pt>
    <dgm:pt modelId="{0A6B08C2-9D41-46BF-B161-7C516BC35E2F}" type="sibTrans" cxnId="{6E3C18D9-EF99-44A3-A434-168942B6D971}">
      <dgm:prSet/>
      <dgm:spPr/>
      <dgm:t>
        <a:bodyPr/>
        <a:lstStyle/>
        <a:p>
          <a:endParaRPr lang="en-US"/>
        </a:p>
      </dgm:t>
    </dgm:pt>
    <dgm:pt modelId="{250BDAC0-87F8-4867-A192-41F7DACE650A}" type="pres">
      <dgm:prSet presAssocID="{86F1D2B8-8996-4C45-9B66-A75D57444856}" presName="diagram" presStyleCnt="0">
        <dgm:presLayoutVars>
          <dgm:chPref val="1"/>
          <dgm:dir/>
          <dgm:animOne val="branch"/>
          <dgm:animLvl val="lvl"/>
          <dgm:resizeHandles/>
        </dgm:presLayoutVars>
      </dgm:prSet>
      <dgm:spPr/>
      <dgm:t>
        <a:bodyPr/>
        <a:lstStyle/>
        <a:p>
          <a:endParaRPr lang="en-US"/>
        </a:p>
      </dgm:t>
    </dgm:pt>
    <dgm:pt modelId="{A6A7071A-C9F3-46A5-88DF-1251B9147EE0}" type="pres">
      <dgm:prSet presAssocID="{F96AC687-3EC6-4BEB-AD68-8FB6E4DF8320}" presName="root" presStyleCnt="0"/>
      <dgm:spPr/>
    </dgm:pt>
    <dgm:pt modelId="{06105FE5-2FED-4C10-90D0-070390033E01}" type="pres">
      <dgm:prSet presAssocID="{F96AC687-3EC6-4BEB-AD68-8FB6E4DF8320}" presName="rootComposite" presStyleCnt="0"/>
      <dgm:spPr/>
    </dgm:pt>
    <dgm:pt modelId="{93902343-9350-4F74-A4F4-DD2FB80A29F8}" type="pres">
      <dgm:prSet presAssocID="{F96AC687-3EC6-4BEB-AD68-8FB6E4DF8320}" presName="rootText" presStyleLbl="node1" presStyleIdx="0" presStyleCnt="1" custLinFactNeighborX="-5556" custLinFactNeighborY="-47222"/>
      <dgm:spPr/>
      <dgm:t>
        <a:bodyPr/>
        <a:lstStyle/>
        <a:p>
          <a:endParaRPr lang="en-US"/>
        </a:p>
      </dgm:t>
    </dgm:pt>
    <dgm:pt modelId="{D5342291-BC03-4A9A-9EAD-B3E3ED836397}" type="pres">
      <dgm:prSet presAssocID="{F96AC687-3EC6-4BEB-AD68-8FB6E4DF8320}" presName="rootConnector" presStyleLbl="node1" presStyleIdx="0" presStyleCnt="1"/>
      <dgm:spPr/>
      <dgm:t>
        <a:bodyPr/>
        <a:lstStyle/>
        <a:p>
          <a:endParaRPr lang="en-US"/>
        </a:p>
      </dgm:t>
    </dgm:pt>
    <dgm:pt modelId="{5545E360-E78E-475D-9E17-B94DA6FDCFDE}" type="pres">
      <dgm:prSet presAssocID="{F96AC687-3EC6-4BEB-AD68-8FB6E4DF8320}" presName="childShape" presStyleCnt="0"/>
      <dgm:spPr/>
    </dgm:pt>
    <dgm:pt modelId="{79AB7244-9C6A-4405-9094-F3F176D96BFA}" type="pres">
      <dgm:prSet presAssocID="{BC7EE0DB-1364-46FB-AC8F-E56730DBB8D1}" presName="Name13" presStyleLbl="parChTrans1D2" presStyleIdx="0" presStyleCnt="3"/>
      <dgm:spPr/>
      <dgm:t>
        <a:bodyPr/>
        <a:lstStyle/>
        <a:p>
          <a:endParaRPr lang="en-US"/>
        </a:p>
      </dgm:t>
    </dgm:pt>
    <dgm:pt modelId="{A402DB98-46CA-4628-886D-1039F8DA7BD3}" type="pres">
      <dgm:prSet presAssocID="{3E60388A-15D8-4AE0-8D10-300586A8925B}" presName="childText" presStyleLbl="bgAcc1" presStyleIdx="0" presStyleCnt="3">
        <dgm:presLayoutVars>
          <dgm:bulletEnabled val="1"/>
        </dgm:presLayoutVars>
      </dgm:prSet>
      <dgm:spPr/>
      <dgm:t>
        <a:bodyPr/>
        <a:lstStyle/>
        <a:p>
          <a:endParaRPr lang="en-US"/>
        </a:p>
      </dgm:t>
    </dgm:pt>
    <dgm:pt modelId="{EF157762-D525-41C5-9ACC-75BE6FA558EC}" type="pres">
      <dgm:prSet presAssocID="{3C32DEB3-FD78-4DC5-9ADB-E315526082CD}" presName="Name13" presStyleLbl="parChTrans1D2" presStyleIdx="1" presStyleCnt="3"/>
      <dgm:spPr/>
      <dgm:t>
        <a:bodyPr/>
        <a:lstStyle/>
        <a:p>
          <a:endParaRPr lang="en-US"/>
        </a:p>
      </dgm:t>
    </dgm:pt>
    <dgm:pt modelId="{231D384B-D9F7-47DC-94B5-023D9F92E74F}" type="pres">
      <dgm:prSet presAssocID="{CC6CCDC5-31CF-43AC-811B-94D78C3E9BCF}" presName="childText" presStyleLbl="bgAcc1" presStyleIdx="1" presStyleCnt="3">
        <dgm:presLayoutVars>
          <dgm:bulletEnabled val="1"/>
        </dgm:presLayoutVars>
      </dgm:prSet>
      <dgm:spPr/>
      <dgm:t>
        <a:bodyPr/>
        <a:lstStyle/>
        <a:p>
          <a:endParaRPr lang="en-US"/>
        </a:p>
      </dgm:t>
    </dgm:pt>
    <dgm:pt modelId="{3E2857EB-D2D7-43CB-89E2-732A4327C464}" type="pres">
      <dgm:prSet presAssocID="{D49316D1-77BE-4695-99B5-A35D47345345}" presName="Name13" presStyleLbl="parChTrans1D2" presStyleIdx="2" presStyleCnt="3"/>
      <dgm:spPr/>
      <dgm:t>
        <a:bodyPr/>
        <a:lstStyle/>
        <a:p>
          <a:endParaRPr lang="en-US"/>
        </a:p>
      </dgm:t>
    </dgm:pt>
    <dgm:pt modelId="{6478233B-983E-451D-BE35-B69156E438B4}" type="pres">
      <dgm:prSet presAssocID="{29BECF1A-A234-4564-B384-8CAB23EEA3A3}" presName="childText" presStyleLbl="bgAcc1" presStyleIdx="2" presStyleCnt="3">
        <dgm:presLayoutVars>
          <dgm:bulletEnabled val="1"/>
        </dgm:presLayoutVars>
      </dgm:prSet>
      <dgm:spPr/>
      <dgm:t>
        <a:bodyPr/>
        <a:lstStyle/>
        <a:p>
          <a:endParaRPr lang="en-US"/>
        </a:p>
      </dgm:t>
    </dgm:pt>
  </dgm:ptLst>
  <dgm:cxnLst>
    <dgm:cxn modelId="{AC8C0344-A2C4-4FBC-AFFD-6DA441B864E3}" type="presOf" srcId="{29BECF1A-A234-4564-B384-8CAB23EEA3A3}" destId="{6478233B-983E-451D-BE35-B69156E438B4}" srcOrd="0" destOrd="0" presId="urn:microsoft.com/office/officeart/2005/8/layout/hierarchy3"/>
    <dgm:cxn modelId="{82F7581F-51FD-44A7-83B2-D0140F0DABC2}" type="presOf" srcId="{F96AC687-3EC6-4BEB-AD68-8FB6E4DF8320}" destId="{D5342291-BC03-4A9A-9EAD-B3E3ED836397}" srcOrd="1" destOrd="0" presId="urn:microsoft.com/office/officeart/2005/8/layout/hierarchy3"/>
    <dgm:cxn modelId="{6E3C18D9-EF99-44A3-A434-168942B6D971}" srcId="{F96AC687-3EC6-4BEB-AD68-8FB6E4DF8320}" destId="{29BECF1A-A234-4564-B384-8CAB23EEA3A3}" srcOrd="2" destOrd="0" parTransId="{D49316D1-77BE-4695-99B5-A35D47345345}" sibTransId="{0A6B08C2-9D41-46BF-B161-7C516BC35E2F}"/>
    <dgm:cxn modelId="{502F0B0D-3A31-4DA9-B66B-6823DD645032}" srcId="{F96AC687-3EC6-4BEB-AD68-8FB6E4DF8320}" destId="{3E60388A-15D8-4AE0-8D10-300586A8925B}" srcOrd="0" destOrd="0" parTransId="{BC7EE0DB-1364-46FB-AC8F-E56730DBB8D1}" sibTransId="{86F254F2-4BEF-4552-A34C-5D9D13891931}"/>
    <dgm:cxn modelId="{EBECA175-003E-467E-AC5E-34BDCF030EA7}" type="presOf" srcId="{F96AC687-3EC6-4BEB-AD68-8FB6E4DF8320}" destId="{93902343-9350-4F74-A4F4-DD2FB80A29F8}" srcOrd="0" destOrd="0" presId="urn:microsoft.com/office/officeart/2005/8/layout/hierarchy3"/>
    <dgm:cxn modelId="{CBD5F9BD-B58F-42DC-B2BA-48D0A712BCC3}" type="presOf" srcId="{CC6CCDC5-31CF-43AC-811B-94D78C3E9BCF}" destId="{231D384B-D9F7-47DC-94B5-023D9F92E74F}" srcOrd="0" destOrd="0" presId="urn:microsoft.com/office/officeart/2005/8/layout/hierarchy3"/>
    <dgm:cxn modelId="{AA4584F7-0D42-4E39-8704-C5DCF87D23C8}" srcId="{86F1D2B8-8996-4C45-9B66-A75D57444856}" destId="{F96AC687-3EC6-4BEB-AD68-8FB6E4DF8320}" srcOrd="0" destOrd="0" parTransId="{FB624A1A-D15A-42BF-B565-CB92E7716073}" sibTransId="{EA0FAB55-7C02-452D-A378-4C67F0975BF1}"/>
    <dgm:cxn modelId="{974F9572-755C-46FC-B7BA-19DCEF56677F}" type="presOf" srcId="{3E60388A-15D8-4AE0-8D10-300586A8925B}" destId="{A402DB98-46CA-4628-886D-1039F8DA7BD3}" srcOrd="0" destOrd="0" presId="urn:microsoft.com/office/officeart/2005/8/layout/hierarchy3"/>
    <dgm:cxn modelId="{F59856ED-71F9-4132-B009-A95EE92A684B}" type="presOf" srcId="{3C32DEB3-FD78-4DC5-9ADB-E315526082CD}" destId="{EF157762-D525-41C5-9ACC-75BE6FA558EC}" srcOrd="0" destOrd="0" presId="urn:microsoft.com/office/officeart/2005/8/layout/hierarchy3"/>
    <dgm:cxn modelId="{03956C10-FF30-4200-9682-44C35B018A15}" type="presOf" srcId="{86F1D2B8-8996-4C45-9B66-A75D57444856}" destId="{250BDAC0-87F8-4867-A192-41F7DACE650A}" srcOrd="0" destOrd="0" presId="urn:microsoft.com/office/officeart/2005/8/layout/hierarchy3"/>
    <dgm:cxn modelId="{0D83AFEF-4137-4614-99F4-56BA5884F119}" type="presOf" srcId="{BC7EE0DB-1364-46FB-AC8F-E56730DBB8D1}" destId="{79AB7244-9C6A-4405-9094-F3F176D96BFA}" srcOrd="0" destOrd="0" presId="urn:microsoft.com/office/officeart/2005/8/layout/hierarchy3"/>
    <dgm:cxn modelId="{B3AD08CE-3475-41B6-8208-960E7DC06621}" type="presOf" srcId="{D49316D1-77BE-4695-99B5-A35D47345345}" destId="{3E2857EB-D2D7-43CB-89E2-732A4327C464}" srcOrd="0" destOrd="0" presId="urn:microsoft.com/office/officeart/2005/8/layout/hierarchy3"/>
    <dgm:cxn modelId="{0570A300-A5ED-4E1E-A214-A600CBD68166}" srcId="{F96AC687-3EC6-4BEB-AD68-8FB6E4DF8320}" destId="{CC6CCDC5-31CF-43AC-811B-94D78C3E9BCF}" srcOrd="1" destOrd="0" parTransId="{3C32DEB3-FD78-4DC5-9ADB-E315526082CD}" sibTransId="{B8A586C1-6B52-405A-859C-AACB81BAC051}"/>
    <dgm:cxn modelId="{A2554D9F-C681-499B-AC9A-8E3DBEDA693F}" type="presParOf" srcId="{250BDAC0-87F8-4867-A192-41F7DACE650A}" destId="{A6A7071A-C9F3-46A5-88DF-1251B9147EE0}" srcOrd="0" destOrd="0" presId="urn:microsoft.com/office/officeart/2005/8/layout/hierarchy3"/>
    <dgm:cxn modelId="{BB20A11F-5916-4A16-ABCC-BE79E613D13F}" type="presParOf" srcId="{A6A7071A-C9F3-46A5-88DF-1251B9147EE0}" destId="{06105FE5-2FED-4C10-90D0-070390033E01}" srcOrd="0" destOrd="0" presId="urn:microsoft.com/office/officeart/2005/8/layout/hierarchy3"/>
    <dgm:cxn modelId="{82CEF051-B30E-4957-B9E0-95E547F68704}" type="presParOf" srcId="{06105FE5-2FED-4C10-90D0-070390033E01}" destId="{93902343-9350-4F74-A4F4-DD2FB80A29F8}" srcOrd="0" destOrd="0" presId="urn:microsoft.com/office/officeart/2005/8/layout/hierarchy3"/>
    <dgm:cxn modelId="{DADD3C59-759B-46E2-B8F5-B906CE9AD0B7}" type="presParOf" srcId="{06105FE5-2FED-4C10-90D0-070390033E01}" destId="{D5342291-BC03-4A9A-9EAD-B3E3ED836397}" srcOrd="1" destOrd="0" presId="urn:microsoft.com/office/officeart/2005/8/layout/hierarchy3"/>
    <dgm:cxn modelId="{9F212A68-F6B7-4957-A86C-B0A1BE6E3B48}" type="presParOf" srcId="{A6A7071A-C9F3-46A5-88DF-1251B9147EE0}" destId="{5545E360-E78E-475D-9E17-B94DA6FDCFDE}" srcOrd="1" destOrd="0" presId="urn:microsoft.com/office/officeart/2005/8/layout/hierarchy3"/>
    <dgm:cxn modelId="{32EF10D8-6690-4B49-AE20-0A383C0C91E5}" type="presParOf" srcId="{5545E360-E78E-475D-9E17-B94DA6FDCFDE}" destId="{79AB7244-9C6A-4405-9094-F3F176D96BFA}" srcOrd="0" destOrd="0" presId="urn:microsoft.com/office/officeart/2005/8/layout/hierarchy3"/>
    <dgm:cxn modelId="{22E0DA49-4B29-40F6-86FB-B969164C95A6}" type="presParOf" srcId="{5545E360-E78E-475D-9E17-B94DA6FDCFDE}" destId="{A402DB98-46CA-4628-886D-1039F8DA7BD3}" srcOrd="1" destOrd="0" presId="urn:microsoft.com/office/officeart/2005/8/layout/hierarchy3"/>
    <dgm:cxn modelId="{93D331CB-E0DD-474C-9CE8-DF55CE4F0683}" type="presParOf" srcId="{5545E360-E78E-475D-9E17-B94DA6FDCFDE}" destId="{EF157762-D525-41C5-9ACC-75BE6FA558EC}" srcOrd="2" destOrd="0" presId="urn:microsoft.com/office/officeart/2005/8/layout/hierarchy3"/>
    <dgm:cxn modelId="{85E07AE8-2788-4A5E-B344-C3167FA5919D}" type="presParOf" srcId="{5545E360-E78E-475D-9E17-B94DA6FDCFDE}" destId="{231D384B-D9F7-47DC-94B5-023D9F92E74F}" srcOrd="3" destOrd="0" presId="urn:microsoft.com/office/officeart/2005/8/layout/hierarchy3"/>
    <dgm:cxn modelId="{CB12B00B-D9C6-49A8-A163-C049D9217AE4}" type="presParOf" srcId="{5545E360-E78E-475D-9E17-B94DA6FDCFDE}" destId="{3E2857EB-D2D7-43CB-89E2-732A4327C464}" srcOrd="4" destOrd="0" presId="urn:microsoft.com/office/officeart/2005/8/layout/hierarchy3"/>
    <dgm:cxn modelId="{9717CFB3-21DF-4BB2-B474-7149B5303C5B}" type="presParOf" srcId="{5545E360-E78E-475D-9E17-B94DA6FDCFDE}" destId="{6478233B-983E-451D-BE35-B69156E438B4}"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A03852-B2BE-48CB-84BF-D6AE0E6553BC}" type="doc">
      <dgm:prSet loTypeId="urn:microsoft.com/office/officeart/2005/8/layout/vList2" loCatId="list" qsTypeId="urn:microsoft.com/office/officeart/2005/8/quickstyle/simple1#4" qsCatId="simple" csTypeId="urn:microsoft.com/office/officeart/2005/8/colors/accent1_2#3" csCatId="accent1"/>
      <dgm:spPr/>
      <dgm:t>
        <a:bodyPr/>
        <a:lstStyle/>
        <a:p>
          <a:endParaRPr lang="en-US"/>
        </a:p>
      </dgm:t>
    </dgm:pt>
    <dgm:pt modelId="{850BD489-6B7E-4AC1-AB21-42622623C4A9}" type="pres">
      <dgm:prSet presAssocID="{B5A03852-B2BE-48CB-84BF-D6AE0E6553BC}" presName="linear" presStyleCnt="0">
        <dgm:presLayoutVars>
          <dgm:animLvl val="lvl"/>
          <dgm:resizeHandles val="exact"/>
        </dgm:presLayoutVars>
      </dgm:prSet>
      <dgm:spPr/>
      <dgm:t>
        <a:bodyPr/>
        <a:lstStyle/>
        <a:p>
          <a:endParaRPr lang="en-US"/>
        </a:p>
      </dgm:t>
    </dgm:pt>
  </dgm:ptLst>
  <dgm:cxnLst>
    <dgm:cxn modelId="{F440001E-9055-461E-B084-F88E39CD6E88}" type="presOf" srcId="{B5A03852-B2BE-48CB-84BF-D6AE0E6553BC}" destId="{850BD489-6B7E-4AC1-AB21-42622623C4A9}"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35B144-BB25-4B65-936C-48B3EF019C78}" type="doc">
      <dgm:prSet loTypeId="urn:microsoft.com/office/officeart/2005/8/layout/vList2" loCatId="list" qsTypeId="urn:microsoft.com/office/officeart/2005/8/quickstyle/simple1#5" qsCatId="simple" csTypeId="urn:microsoft.com/office/officeart/2005/8/colors/accent1_2#4" csCatId="accent1"/>
      <dgm:spPr/>
      <dgm:t>
        <a:bodyPr/>
        <a:lstStyle/>
        <a:p>
          <a:endParaRPr lang="en-US"/>
        </a:p>
      </dgm:t>
    </dgm:pt>
    <dgm:pt modelId="{F7E8DF41-E41E-46F8-A3A7-1D941DA92567}" type="pres">
      <dgm:prSet presAssocID="{4B35B144-BB25-4B65-936C-48B3EF019C78}" presName="linear" presStyleCnt="0">
        <dgm:presLayoutVars>
          <dgm:animLvl val="lvl"/>
          <dgm:resizeHandles val="exact"/>
        </dgm:presLayoutVars>
      </dgm:prSet>
      <dgm:spPr/>
      <dgm:t>
        <a:bodyPr/>
        <a:lstStyle/>
        <a:p>
          <a:endParaRPr lang="en-US"/>
        </a:p>
      </dgm:t>
    </dgm:pt>
  </dgm:ptLst>
  <dgm:cxnLst>
    <dgm:cxn modelId="{5B8B5BA5-1145-4175-9950-CDFB6BFCF389}" type="presOf" srcId="{4B35B144-BB25-4B65-936C-48B3EF019C78}" destId="{F7E8DF41-E41E-46F8-A3A7-1D941DA92567}"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DC32B0-34A8-486A-9C77-2DD7F0F36CEE}" type="doc">
      <dgm:prSet loTypeId="urn:microsoft.com/office/officeart/2005/8/layout/process2" loCatId="process" qsTypeId="urn:microsoft.com/office/officeart/2005/8/quickstyle/3d1" qsCatId="3D" csTypeId="urn:microsoft.com/office/officeart/2005/8/colors/accent1_2#5" csCatId="accent1" phldr="1"/>
      <dgm:spPr/>
      <dgm:t>
        <a:bodyPr/>
        <a:lstStyle/>
        <a:p>
          <a:endParaRPr lang="en-US"/>
        </a:p>
      </dgm:t>
    </dgm:pt>
    <dgm:pt modelId="{46B2F6F4-6868-4A30-90F6-2BDF082347EB}">
      <dgm:prSet/>
      <dgm:spPr/>
      <dgm:t>
        <a:bodyPr/>
        <a:lstStyle/>
        <a:p>
          <a:pPr rtl="0"/>
          <a:r>
            <a:rPr lang="en-US" dirty="0" smtClean="0"/>
            <a:t>Phase I – Assessment  and Orientation</a:t>
          </a:r>
          <a:endParaRPr lang="en-US" dirty="0"/>
        </a:p>
      </dgm:t>
    </dgm:pt>
    <dgm:pt modelId="{3EEFDB13-6AFA-4A89-9F11-5D9392E7CF9B}" type="parTrans" cxnId="{698FA4C1-BB77-4A5E-A7B4-9F4A9069CAE1}">
      <dgm:prSet/>
      <dgm:spPr/>
      <dgm:t>
        <a:bodyPr/>
        <a:lstStyle/>
        <a:p>
          <a:endParaRPr lang="en-US"/>
        </a:p>
      </dgm:t>
    </dgm:pt>
    <dgm:pt modelId="{57936353-5045-45EE-ACA5-59965BFFA6AC}" type="sibTrans" cxnId="{698FA4C1-BB77-4A5E-A7B4-9F4A9069CAE1}">
      <dgm:prSet/>
      <dgm:spPr/>
      <dgm:t>
        <a:bodyPr/>
        <a:lstStyle/>
        <a:p>
          <a:endParaRPr lang="en-US" dirty="0"/>
        </a:p>
      </dgm:t>
    </dgm:pt>
    <dgm:pt modelId="{0586B9E6-4E64-41D5-A9F3-85137CEE96B4}">
      <dgm:prSet/>
      <dgm:spPr/>
      <dgm:t>
        <a:bodyPr/>
        <a:lstStyle/>
        <a:p>
          <a:pPr rtl="0"/>
          <a:r>
            <a:rPr lang="en-US" dirty="0" smtClean="0"/>
            <a:t>Phase II – Stabilization and Rehabilitation</a:t>
          </a:r>
          <a:endParaRPr lang="en-US" dirty="0"/>
        </a:p>
      </dgm:t>
    </dgm:pt>
    <dgm:pt modelId="{13A0D43A-0EDC-402D-B8C1-DEBADEDCAD04}" type="parTrans" cxnId="{9D1F2115-195A-4491-B033-306AC518EB79}">
      <dgm:prSet/>
      <dgm:spPr/>
      <dgm:t>
        <a:bodyPr/>
        <a:lstStyle/>
        <a:p>
          <a:endParaRPr lang="en-US"/>
        </a:p>
      </dgm:t>
    </dgm:pt>
    <dgm:pt modelId="{3520FB80-1A73-42D8-8E26-88ADC7FDBEBD}" type="sibTrans" cxnId="{9D1F2115-195A-4491-B033-306AC518EB79}">
      <dgm:prSet/>
      <dgm:spPr/>
      <dgm:t>
        <a:bodyPr/>
        <a:lstStyle/>
        <a:p>
          <a:endParaRPr lang="en-US" dirty="0"/>
        </a:p>
      </dgm:t>
    </dgm:pt>
    <dgm:pt modelId="{20C7F6EF-D373-4C35-BAE4-4A8EB0B89C34}">
      <dgm:prSet/>
      <dgm:spPr/>
      <dgm:t>
        <a:bodyPr/>
        <a:lstStyle/>
        <a:p>
          <a:pPr rtl="0"/>
          <a:r>
            <a:rPr lang="en-US" dirty="0" smtClean="0"/>
            <a:t>Phase III – Re-entry and Employment</a:t>
          </a:r>
          <a:endParaRPr lang="en-US" dirty="0"/>
        </a:p>
      </dgm:t>
    </dgm:pt>
    <dgm:pt modelId="{79A5FF34-03F2-49F1-A006-8A9548336A86}" type="parTrans" cxnId="{1D298815-6B62-4918-AB5B-E7454E629F61}">
      <dgm:prSet/>
      <dgm:spPr/>
      <dgm:t>
        <a:bodyPr/>
        <a:lstStyle/>
        <a:p>
          <a:endParaRPr lang="en-US"/>
        </a:p>
      </dgm:t>
    </dgm:pt>
    <dgm:pt modelId="{FD5B733F-18EA-49ED-B918-544401BCC8B9}" type="sibTrans" cxnId="{1D298815-6B62-4918-AB5B-E7454E629F61}">
      <dgm:prSet/>
      <dgm:spPr/>
      <dgm:t>
        <a:bodyPr/>
        <a:lstStyle/>
        <a:p>
          <a:endParaRPr lang="en-US" dirty="0"/>
        </a:p>
      </dgm:t>
    </dgm:pt>
    <dgm:pt modelId="{7877E935-C833-4EB9-A209-1220D6AADDE4}">
      <dgm:prSet/>
      <dgm:spPr/>
      <dgm:t>
        <a:bodyPr/>
        <a:lstStyle/>
        <a:p>
          <a:pPr rtl="0"/>
          <a:r>
            <a:rPr lang="en-US" dirty="0" smtClean="0"/>
            <a:t>Aftercare</a:t>
          </a:r>
          <a:endParaRPr lang="en-US" dirty="0"/>
        </a:p>
      </dgm:t>
    </dgm:pt>
    <dgm:pt modelId="{4E215824-1D16-4C23-A831-56712724C09C}" type="parTrans" cxnId="{C74F09BF-3A3D-414C-8513-5E3D23E68018}">
      <dgm:prSet/>
      <dgm:spPr/>
      <dgm:t>
        <a:bodyPr/>
        <a:lstStyle/>
        <a:p>
          <a:endParaRPr lang="en-US"/>
        </a:p>
      </dgm:t>
    </dgm:pt>
    <dgm:pt modelId="{EC262E03-F870-4421-BF16-E09FCECE4FCF}" type="sibTrans" cxnId="{C74F09BF-3A3D-414C-8513-5E3D23E68018}">
      <dgm:prSet/>
      <dgm:spPr/>
      <dgm:t>
        <a:bodyPr/>
        <a:lstStyle/>
        <a:p>
          <a:endParaRPr lang="en-US"/>
        </a:p>
      </dgm:t>
    </dgm:pt>
    <dgm:pt modelId="{794D1A33-5F79-4824-9C7D-F5C0D27A39BA}" type="pres">
      <dgm:prSet presAssocID="{1CDC32B0-34A8-486A-9C77-2DD7F0F36CEE}" presName="linearFlow" presStyleCnt="0">
        <dgm:presLayoutVars>
          <dgm:resizeHandles val="exact"/>
        </dgm:presLayoutVars>
      </dgm:prSet>
      <dgm:spPr/>
      <dgm:t>
        <a:bodyPr/>
        <a:lstStyle/>
        <a:p>
          <a:endParaRPr lang="en-US"/>
        </a:p>
      </dgm:t>
    </dgm:pt>
    <dgm:pt modelId="{397E7E58-E83F-4AC8-9F2B-CE16A9D985C6}" type="pres">
      <dgm:prSet presAssocID="{46B2F6F4-6868-4A30-90F6-2BDF082347EB}" presName="node" presStyleLbl="node1" presStyleIdx="0" presStyleCnt="4">
        <dgm:presLayoutVars>
          <dgm:bulletEnabled val="1"/>
        </dgm:presLayoutVars>
      </dgm:prSet>
      <dgm:spPr/>
      <dgm:t>
        <a:bodyPr/>
        <a:lstStyle/>
        <a:p>
          <a:endParaRPr lang="en-US"/>
        </a:p>
      </dgm:t>
    </dgm:pt>
    <dgm:pt modelId="{E2E3CECC-A93D-4ADF-B879-42065DD580C2}" type="pres">
      <dgm:prSet presAssocID="{57936353-5045-45EE-ACA5-59965BFFA6AC}" presName="sibTrans" presStyleLbl="sibTrans2D1" presStyleIdx="0" presStyleCnt="3"/>
      <dgm:spPr/>
      <dgm:t>
        <a:bodyPr/>
        <a:lstStyle/>
        <a:p>
          <a:endParaRPr lang="en-US"/>
        </a:p>
      </dgm:t>
    </dgm:pt>
    <dgm:pt modelId="{F4699692-911E-4ED7-ADF6-5F80D461D498}" type="pres">
      <dgm:prSet presAssocID="{57936353-5045-45EE-ACA5-59965BFFA6AC}" presName="connectorText" presStyleLbl="sibTrans2D1" presStyleIdx="0" presStyleCnt="3"/>
      <dgm:spPr/>
      <dgm:t>
        <a:bodyPr/>
        <a:lstStyle/>
        <a:p>
          <a:endParaRPr lang="en-US"/>
        </a:p>
      </dgm:t>
    </dgm:pt>
    <dgm:pt modelId="{D222253C-C566-44F1-8AB4-42D4FA9B723C}" type="pres">
      <dgm:prSet presAssocID="{0586B9E6-4E64-41D5-A9F3-85137CEE96B4}" presName="node" presStyleLbl="node1" presStyleIdx="1" presStyleCnt="4">
        <dgm:presLayoutVars>
          <dgm:bulletEnabled val="1"/>
        </dgm:presLayoutVars>
      </dgm:prSet>
      <dgm:spPr/>
      <dgm:t>
        <a:bodyPr/>
        <a:lstStyle/>
        <a:p>
          <a:endParaRPr lang="en-US"/>
        </a:p>
      </dgm:t>
    </dgm:pt>
    <dgm:pt modelId="{96AFACA6-F68B-4BC9-A1C3-B188185E2D2E}" type="pres">
      <dgm:prSet presAssocID="{3520FB80-1A73-42D8-8E26-88ADC7FDBEBD}" presName="sibTrans" presStyleLbl="sibTrans2D1" presStyleIdx="1" presStyleCnt="3"/>
      <dgm:spPr/>
      <dgm:t>
        <a:bodyPr/>
        <a:lstStyle/>
        <a:p>
          <a:endParaRPr lang="en-US"/>
        </a:p>
      </dgm:t>
    </dgm:pt>
    <dgm:pt modelId="{98595670-931B-4387-AB96-8126F3999F65}" type="pres">
      <dgm:prSet presAssocID="{3520FB80-1A73-42D8-8E26-88ADC7FDBEBD}" presName="connectorText" presStyleLbl="sibTrans2D1" presStyleIdx="1" presStyleCnt="3"/>
      <dgm:spPr/>
      <dgm:t>
        <a:bodyPr/>
        <a:lstStyle/>
        <a:p>
          <a:endParaRPr lang="en-US"/>
        </a:p>
      </dgm:t>
    </dgm:pt>
    <dgm:pt modelId="{67FB7E40-6144-4723-AFEE-090215F366BB}" type="pres">
      <dgm:prSet presAssocID="{20C7F6EF-D373-4C35-BAE4-4A8EB0B89C34}" presName="node" presStyleLbl="node1" presStyleIdx="2" presStyleCnt="4">
        <dgm:presLayoutVars>
          <dgm:bulletEnabled val="1"/>
        </dgm:presLayoutVars>
      </dgm:prSet>
      <dgm:spPr/>
      <dgm:t>
        <a:bodyPr/>
        <a:lstStyle/>
        <a:p>
          <a:endParaRPr lang="en-US"/>
        </a:p>
      </dgm:t>
    </dgm:pt>
    <dgm:pt modelId="{A6095093-7A3E-44BE-A30F-59F658600639}" type="pres">
      <dgm:prSet presAssocID="{FD5B733F-18EA-49ED-B918-544401BCC8B9}" presName="sibTrans" presStyleLbl="sibTrans2D1" presStyleIdx="2" presStyleCnt="3"/>
      <dgm:spPr/>
      <dgm:t>
        <a:bodyPr/>
        <a:lstStyle/>
        <a:p>
          <a:endParaRPr lang="en-US"/>
        </a:p>
      </dgm:t>
    </dgm:pt>
    <dgm:pt modelId="{B62C48CC-3C86-4083-B4EB-973C6F06C6FA}" type="pres">
      <dgm:prSet presAssocID="{FD5B733F-18EA-49ED-B918-544401BCC8B9}" presName="connectorText" presStyleLbl="sibTrans2D1" presStyleIdx="2" presStyleCnt="3"/>
      <dgm:spPr/>
      <dgm:t>
        <a:bodyPr/>
        <a:lstStyle/>
        <a:p>
          <a:endParaRPr lang="en-US"/>
        </a:p>
      </dgm:t>
    </dgm:pt>
    <dgm:pt modelId="{1972DA02-035F-46AB-B58C-5AAA0A826550}" type="pres">
      <dgm:prSet presAssocID="{7877E935-C833-4EB9-A209-1220D6AADDE4}" presName="node" presStyleLbl="node1" presStyleIdx="3" presStyleCnt="4">
        <dgm:presLayoutVars>
          <dgm:bulletEnabled val="1"/>
        </dgm:presLayoutVars>
      </dgm:prSet>
      <dgm:spPr/>
      <dgm:t>
        <a:bodyPr/>
        <a:lstStyle/>
        <a:p>
          <a:endParaRPr lang="en-US"/>
        </a:p>
      </dgm:t>
    </dgm:pt>
  </dgm:ptLst>
  <dgm:cxnLst>
    <dgm:cxn modelId="{698FA4C1-BB77-4A5E-A7B4-9F4A9069CAE1}" srcId="{1CDC32B0-34A8-486A-9C77-2DD7F0F36CEE}" destId="{46B2F6F4-6868-4A30-90F6-2BDF082347EB}" srcOrd="0" destOrd="0" parTransId="{3EEFDB13-6AFA-4A89-9F11-5D9392E7CF9B}" sibTransId="{57936353-5045-45EE-ACA5-59965BFFA6AC}"/>
    <dgm:cxn modelId="{C74F09BF-3A3D-414C-8513-5E3D23E68018}" srcId="{1CDC32B0-34A8-486A-9C77-2DD7F0F36CEE}" destId="{7877E935-C833-4EB9-A209-1220D6AADDE4}" srcOrd="3" destOrd="0" parTransId="{4E215824-1D16-4C23-A831-56712724C09C}" sibTransId="{EC262E03-F870-4421-BF16-E09FCECE4FCF}"/>
    <dgm:cxn modelId="{D52576E9-5B10-449F-9A66-753D4B85C880}" type="presOf" srcId="{3520FB80-1A73-42D8-8E26-88ADC7FDBEBD}" destId="{96AFACA6-F68B-4BC9-A1C3-B188185E2D2E}" srcOrd="0" destOrd="0" presId="urn:microsoft.com/office/officeart/2005/8/layout/process2"/>
    <dgm:cxn modelId="{5635997F-04C1-4B46-BBE5-DA01F88EA565}" type="presOf" srcId="{46B2F6F4-6868-4A30-90F6-2BDF082347EB}" destId="{397E7E58-E83F-4AC8-9F2B-CE16A9D985C6}" srcOrd="0" destOrd="0" presId="urn:microsoft.com/office/officeart/2005/8/layout/process2"/>
    <dgm:cxn modelId="{360520F5-F21B-4ED4-915B-F8B82C4CCCF1}" type="presOf" srcId="{0586B9E6-4E64-41D5-A9F3-85137CEE96B4}" destId="{D222253C-C566-44F1-8AB4-42D4FA9B723C}" srcOrd="0" destOrd="0" presId="urn:microsoft.com/office/officeart/2005/8/layout/process2"/>
    <dgm:cxn modelId="{59B757CE-12B4-4551-B715-826D5A76010E}" type="presOf" srcId="{57936353-5045-45EE-ACA5-59965BFFA6AC}" destId="{E2E3CECC-A93D-4ADF-B879-42065DD580C2}" srcOrd="0" destOrd="0" presId="urn:microsoft.com/office/officeart/2005/8/layout/process2"/>
    <dgm:cxn modelId="{D2EC9DBC-3B8A-45C8-BED6-04AD3DC77CA6}" type="presOf" srcId="{1CDC32B0-34A8-486A-9C77-2DD7F0F36CEE}" destId="{794D1A33-5F79-4824-9C7D-F5C0D27A39BA}" srcOrd="0" destOrd="0" presId="urn:microsoft.com/office/officeart/2005/8/layout/process2"/>
    <dgm:cxn modelId="{24E874D8-A385-47D8-AB0B-971292718BEC}" type="presOf" srcId="{FD5B733F-18EA-49ED-B918-544401BCC8B9}" destId="{B62C48CC-3C86-4083-B4EB-973C6F06C6FA}" srcOrd="1" destOrd="0" presId="urn:microsoft.com/office/officeart/2005/8/layout/process2"/>
    <dgm:cxn modelId="{539927BD-3E68-4796-8022-1D61DECFF410}" type="presOf" srcId="{FD5B733F-18EA-49ED-B918-544401BCC8B9}" destId="{A6095093-7A3E-44BE-A30F-59F658600639}" srcOrd="0" destOrd="0" presId="urn:microsoft.com/office/officeart/2005/8/layout/process2"/>
    <dgm:cxn modelId="{9D1F2115-195A-4491-B033-306AC518EB79}" srcId="{1CDC32B0-34A8-486A-9C77-2DD7F0F36CEE}" destId="{0586B9E6-4E64-41D5-A9F3-85137CEE96B4}" srcOrd="1" destOrd="0" parTransId="{13A0D43A-0EDC-402D-B8C1-DEBADEDCAD04}" sibTransId="{3520FB80-1A73-42D8-8E26-88ADC7FDBEBD}"/>
    <dgm:cxn modelId="{4E952C74-2857-4834-BCEE-0351ABE42E30}" type="presOf" srcId="{20C7F6EF-D373-4C35-BAE4-4A8EB0B89C34}" destId="{67FB7E40-6144-4723-AFEE-090215F366BB}" srcOrd="0" destOrd="0" presId="urn:microsoft.com/office/officeart/2005/8/layout/process2"/>
    <dgm:cxn modelId="{96D8669C-EB46-4FE1-BB2C-3308077CCD20}" type="presOf" srcId="{57936353-5045-45EE-ACA5-59965BFFA6AC}" destId="{F4699692-911E-4ED7-ADF6-5F80D461D498}" srcOrd="1" destOrd="0" presId="urn:microsoft.com/office/officeart/2005/8/layout/process2"/>
    <dgm:cxn modelId="{1D298815-6B62-4918-AB5B-E7454E629F61}" srcId="{1CDC32B0-34A8-486A-9C77-2DD7F0F36CEE}" destId="{20C7F6EF-D373-4C35-BAE4-4A8EB0B89C34}" srcOrd="2" destOrd="0" parTransId="{79A5FF34-03F2-49F1-A006-8A9548336A86}" sibTransId="{FD5B733F-18EA-49ED-B918-544401BCC8B9}"/>
    <dgm:cxn modelId="{AA7D19E6-0001-40AC-9C1D-28D26C890EDC}" type="presOf" srcId="{3520FB80-1A73-42D8-8E26-88ADC7FDBEBD}" destId="{98595670-931B-4387-AB96-8126F3999F65}" srcOrd="1" destOrd="0" presId="urn:microsoft.com/office/officeart/2005/8/layout/process2"/>
    <dgm:cxn modelId="{0177D1B7-D02A-4AFC-B561-4C5E51C98BFF}" type="presOf" srcId="{7877E935-C833-4EB9-A209-1220D6AADDE4}" destId="{1972DA02-035F-46AB-B58C-5AAA0A826550}" srcOrd="0" destOrd="0" presId="urn:microsoft.com/office/officeart/2005/8/layout/process2"/>
    <dgm:cxn modelId="{BE89E3A3-0BC8-4D52-98A2-EFB2D5220C4A}" type="presParOf" srcId="{794D1A33-5F79-4824-9C7D-F5C0D27A39BA}" destId="{397E7E58-E83F-4AC8-9F2B-CE16A9D985C6}" srcOrd="0" destOrd="0" presId="urn:microsoft.com/office/officeart/2005/8/layout/process2"/>
    <dgm:cxn modelId="{2E5F81C7-B8C0-4DEF-9D86-E338AE99255E}" type="presParOf" srcId="{794D1A33-5F79-4824-9C7D-F5C0D27A39BA}" destId="{E2E3CECC-A93D-4ADF-B879-42065DD580C2}" srcOrd="1" destOrd="0" presId="urn:microsoft.com/office/officeart/2005/8/layout/process2"/>
    <dgm:cxn modelId="{079E9CB9-DAC3-4A39-BD68-4235F3CAD82C}" type="presParOf" srcId="{E2E3CECC-A93D-4ADF-B879-42065DD580C2}" destId="{F4699692-911E-4ED7-ADF6-5F80D461D498}" srcOrd="0" destOrd="0" presId="urn:microsoft.com/office/officeart/2005/8/layout/process2"/>
    <dgm:cxn modelId="{CEAA5E01-A332-490F-A525-3C1E2031D73B}" type="presParOf" srcId="{794D1A33-5F79-4824-9C7D-F5C0D27A39BA}" destId="{D222253C-C566-44F1-8AB4-42D4FA9B723C}" srcOrd="2" destOrd="0" presId="urn:microsoft.com/office/officeart/2005/8/layout/process2"/>
    <dgm:cxn modelId="{6004E297-9A50-4CA8-9086-5364337AC6BA}" type="presParOf" srcId="{794D1A33-5F79-4824-9C7D-F5C0D27A39BA}" destId="{96AFACA6-F68B-4BC9-A1C3-B188185E2D2E}" srcOrd="3" destOrd="0" presId="urn:microsoft.com/office/officeart/2005/8/layout/process2"/>
    <dgm:cxn modelId="{DF8D7D81-DB01-44FA-9D0F-4FC850A6C3BF}" type="presParOf" srcId="{96AFACA6-F68B-4BC9-A1C3-B188185E2D2E}" destId="{98595670-931B-4387-AB96-8126F3999F65}" srcOrd="0" destOrd="0" presId="urn:microsoft.com/office/officeart/2005/8/layout/process2"/>
    <dgm:cxn modelId="{E2B44032-23E5-43DC-9463-03CE1628E8F0}" type="presParOf" srcId="{794D1A33-5F79-4824-9C7D-F5C0D27A39BA}" destId="{67FB7E40-6144-4723-AFEE-090215F366BB}" srcOrd="4" destOrd="0" presId="urn:microsoft.com/office/officeart/2005/8/layout/process2"/>
    <dgm:cxn modelId="{FBA44EB4-361C-44B7-9198-686CB8226FA5}" type="presParOf" srcId="{794D1A33-5F79-4824-9C7D-F5C0D27A39BA}" destId="{A6095093-7A3E-44BE-A30F-59F658600639}" srcOrd="5" destOrd="0" presId="urn:microsoft.com/office/officeart/2005/8/layout/process2"/>
    <dgm:cxn modelId="{3EF0B56E-0998-4F8B-A3D6-5A25ED5F3EA7}" type="presParOf" srcId="{A6095093-7A3E-44BE-A30F-59F658600639}" destId="{B62C48CC-3C86-4083-B4EB-973C6F06C6FA}" srcOrd="0" destOrd="0" presId="urn:microsoft.com/office/officeart/2005/8/layout/process2"/>
    <dgm:cxn modelId="{39AFACDD-3555-4421-B5C4-4F0D0376517D}" type="presParOf" srcId="{794D1A33-5F79-4824-9C7D-F5C0D27A39BA}" destId="{1972DA02-035F-46AB-B58C-5AAA0A826550}"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20B001-9A6C-4259-93FA-B722090EBA24}" type="doc">
      <dgm:prSet loTypeId="urn:microsoft.com/office/officeart/2005/8/layout/vList2" loCatId="list" qsTypeId="urn:microsoft.com/office/officeart/2005/8/quickstyle/simple1#6" qsCatId="simple" csTypeId="urn:microsoft.com/office/officeart/2005/8/colors/accent1_2#6" csCatId="accent1"/>
      <dgm:spPr/>
      <dgm:t>
        <a:bodyPr/>
        <a:lstStyle/>
        <a:p>
          <a:endParaRPr lang="en-US"/>
        </a:p>
      </dgm:t>
    </dgm:pt>
    <dgm:pt modelId="{AC5843A8-A90D-4EF7-B74D-CC13591EC406}">
      <dgm:prSet/>
      <dgm:spPr/>
      <dgm:t>
        <a:bodyPr/>
        <a:lstStyle/>
        <a:p>
          <a:pPr rtl="0"/>
          <a:r>
            <a:rPr lang="en-US" b="1" dirty="0" smtClean="0">
              <a:latin typeface="Century Gothic" pitchFamily="34" charset="0"/>
            </a:rPr>
            <a:t>Vocational Training </a:t>
          </a:r>
          <a:endParaRPr lang="en-US" b="1" dirty="0">
            <a:latin typeface="Century Gothic" pitchFamily="34" charset="0"/>
          </a:endParaRPr>
        </a:p>
      </dgm:t>
    </dgm:pt>
    <dgm:pt modelId="{82CA1191-BC48-4E90-9B30-E8033E8D8B8D}" type="parTrans" cxnId="{8C388C24-D941-40BB-BB2A-DD80A0C9B60B}">
      <dgm:prSet/>
      <dgm:spPr/>
      <dgm:t>
        <a:bodyPr/>
        <a:lstStyle/>
        <a:p>
          <a:endParaRPr lang="en-US"/>
        </a:p>
      </dgm:t>
    </dgm:pt>
    <dgm:pt modelId="{70F657FA-3390-4BA2-B904-3794F3A4AD3D}" type="sibTrans" cxnId="{8C388C24-D941-40BB-BB2A-DD80A0C9B60B}">
      <dgm:prSet/>
      <dgm:spPr/>
      <dgm:t>
        <a:bodyPr/>
        <a:lstStyle/>
        <a:p>
          <a:endParaRPr lang="en-US"/>
        </a:p>
      </dgm:t>
    </dgm:pt>
    <dgm:pt modelId="{0C9DA5CF-B4FF-403C-BED3-FC73E9B2FD62}" type="pres">
      <dgm:prSet presAssocID="{DF20B001-9A6C-4259-93FA-B722090EBA24}" presName="linear" presStyleCnt="0">
        <dgm:presLayoutVars>
          <dgm:animLvl val="lvl"/>
          <dgm:resizeHandles val="exact"/>
        </dgm:presLayoutVars>
      </dgm:prSet>
      <dgm:spPr/>
      <dgm:t>
        <a:bodyPr/>
        <a:lstStyle/>
        <a:p>
          <a:endParaRPr lang="en-US"/>
        </a:p>
      </dgm:t>
    </dgm:pt>
    <dgm:pt modelId="{2ACFE9BD-CC0F-4F6D-8D0F-7D09E09B62C2}" type="pres">
      <dgm:prSet presAssocID="{AC5843A8-A90D-4EF7-B74D-CC13591EC406}" presName="parentText" presStyleLbl="node1" presStyleIdx="0" presStyleCnt="1" custAng="19258504">
        <dgm:presLayoutVars>
          <dgm:chMax val="0"/>
          <dgm:bulletEnabled val="1"/>
        </dgm:presLayoutVars>
      </dgm:prSet>
      <dgm:spPr/>
      <dgm:t>
        <a:bodyPr/>
        <a:lstStyle/>
        <a:p>
          <a:endParaRPr lang="en-US"/>
        </a:p>
      </dgm:t>
    </dgm:pt>
  </dgm:ptLst>
  <dgm:cxnLst>
    <dgm:cxn modelId="{8C388C24-D941-40BB-BB2A-DD80A0C9B60B}" srcId="{DF20B001-9A6C-4259-93FA-B722090EBA24}" destId="{AC5843A8-A90D-4EF7-B74D-CC13591EC406}" srcOrd="0" destOrd="0" parTransId="{82CA1191-BC48-4E90-9B30-E8033E8D8B8D}" sibTransId="{70F657FA-3390-4BA2-B904-3794F3A4AD3D}"/>
    <dgm:cxn modelId="{DF74EEE8-673B-4529-A62F-657BB0FFF2AA}" type="presOf" srcId="{DF20B001-9A6C-4259-93FA-B722090EBA24}" destId="{0C9DA5CF-B4FF-403C-BED3-FC73E9B2FD62}" srcOrd="0" destOrd="0" presId="urn:microsoft.com/office/officeart/2005/8/layout/vList2"/>
    <dgm:cxn modelId="{020BC48E-FE1B-489C-9E3A-2712608F260E}" type="presOf" srcId="{AC5843A8-A90D-4EF7-B74D-CC13591EC406}" destId="{2ACFE9BD-CC0F-4F6D-8D0F-7D09E09B62C2}" srcOrd="0" destOrd="0" presId="urn:microsoft.com/office/officeart/2005/8/layout/vList2"/>
    <dgm:cxn modelId="{346E01FB-5BD4-4C7A-870D-F59AB46FC01A}" type="presParOf" srcId="{0C9DA5CF-B4FF-403C-BED3-FC73E9B2FD62}" destId="{2ACFE9BD-CC0F-4F6D-8D0F-7D09E09B62C2}"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5438775" y="0"/>
            <a:ext cx="4160838" cy="3651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3620392C-0D0F-4FBF-8A6B-56FCDC9424E4}" type="datetimeFigureOut">
              <a:rPr lang="en-US"/>
              <a:pPr>
                <a:defRPr/>
              </a:pPr>
              <a:t>1/21/2013</a:t>
            </a:fld>
            <a:endParaRPr lang="en-US" dirty="0"/>
          </a:p>
        </p:txBody>
      </p:sp>
      <p:sp>
        <p:nvSpPr>
          <p:cNvPr id="4" name="Footer Placeholder 3"/>
          <p:cNvSpPr>
            <a:spLocks noGrp="1"/>
          </p:cNvSpPr>
          <p:nvPr>
            <p:ph type="ftr" sz="quarter" idx="2"/>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4657EBDB-CA2B-433A-B1F7-50FBB262FD3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5438775" y="0"/>
            <a:ext cx="4160838" cy="3651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9F2A20B6-BC6F-420F-B40C-DA70CB2A96A4}" type="datetimeFigureOut">
              <a:rPr lang="en-US"/>
              <a:pPr>
                <a:defRPr/>
              </a:pPr>
              <a:t>1/21/2013</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960438" y="3475038"/>
            <a:ext cx="7680325" cy="32908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3096925D-6567-407A-A960-9B99CCBA994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884BAE-C6D7-4649-B14D-B1A63E685CF0}"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E89228-9D06-411A-86FA-FF1F9F169148}"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EA55A-CB49-4428-BF42-2C87775EE64A}" type="slidenum">
              <a:rPr lang="en-US" smtClean="0"/>
              <a:pPr>
                <a:defRPr/>
              </a:pPr>
              <a:t>57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C410E96-6D17-4B3A-A9F1-6814E4D97516}" type="slidenum">
              <a:rPr lang="en-US" smtClean="0"/>
              <a:pPr>
                <a:defRPr/>
              </a:pPr>
              <a:t>63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B5040C-B05E-473A-A2A5-282F66577451}" type="slidenum">
              <a:rPr lang="en-US">
                <a:solidFill>
                  <a:srgbClr val="000000"/>
                </a:solidFill>
              </a:rPr>
              <a:pPr>
                <a:defRPr/>
              </a:pPr>
              <a:t>73</a:t>
            </a:fld>
            <a:endParaRPr lang="en-US">
              <a:solidFill>
                <a:srgbClr val="000000"/>
              </a:solidFill>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You want your local Advisory Board members to contribute at least two if not all three of the “Ws”:  Wealth, Work and Wisdom!</a:t>
            </a:r>
          </a:p>
          <a:p>
            <a:r>
              <a:rPr lang="en-US" smtClean="0"/>
              <a:t>Your local Advisory Board will be assigned a member of the CCJC Foundation Board of Directors to assist you with questions that may arise.</a:t>
            </a:r>
          </a:p>
          <a:p>
            <a:endParaRPr lang="en-US" smtClean="0"/>
          </a:p>
          <a:p>
            <a:r>
              <a:rPr lang="en-US" smtClean="0"/>
              <a:t>TALK ABOUT THE DECISION MAKING PROCESS FOR AWARDING FUNDS TO INDIVIDUALS.</a:t>
            </a:r>
          </a:p>
          <a:p>
            <a:pPr>
              <a:buFontTx/>
              <a:buChar char="•"/>
            </a:pPr>
            <a:r>
              <a:rPr lang="en-US" b="1" smtClean="0"/>
              <a:t>Use of application (print, copy &amp; distribute)</a:t>
            </a:r>
          </a:p>
          <a:p>
            <a:pPr>
              <a:buFontTx/>
              <a:buChar char="•"/>
            </a:pPr>
            <a:r>
              <a:rPr lang="en-US" smtClean="0"/>
              <a:t>Advisory Board approval required</a:t>
            </a:r>
          </a:p>
          <a:p>
            <a:pPr>
              <a:buFontTx/>
              <a:buChar char="•"/>
            </a:pPr>
            <a:r>
              <a:rPr lang="en-US" smtClean="0"/>
              <a:t>Make out checks to vendors or agencies, not to individuals</a:t>
            </a:r>
          </a:p>
          <a:p>
            <a:pPr>
              <a:buFontTx/>
              <a:buChar char="•"/>
            </a:pPr>
            <a:r>
              <a:rPr lang="en-US" smtClean="0"/>
              <a:t>Maintain records of awards given to report to Foundation &amp; to use in fund raising efforts.</a:t>
            </a:r>
          </a:p>
          <a:p>
            <a:endParaRPr lang="en-US" smtClean="0"/>
          </a:p>
          <a:p>
            <a:r>
              <a:rPr lang="en-US" smtClean="0"/>
              <a:t>You want your local Advisory Board members to contribute at least two if not all three of the “Ws”:  Wealth, Work and Wisdom!</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53D4B0-2D4E-45C5-82FA-4CFB83059276}" type="slidenum">
              <a:rPr lang="en-US">
                <a:solidFill>
                  <a:srgbClr val="000000"/>
                </a:solidFill>
              </a:rPr>
              <a:pPr>
                <a:defRPr/>
              </a:pPr>
              <a:t>75</a:t>
            </a:fld>
            <a:endParaRPr lang="en-US">
              <a:solidFill>
                <a:srgbClr val="000000"/>
              </a:solidFill>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[1] Judges may ask each other for money.  They may NOT ask the general public or anyone else.</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69149E-3531-41F9-AC92-4E901A01B947}" type="slidenum">
              <a:rPr lang="en-US">
                <a:solidFill>
                  <a:srgbClr val="000000"/>
                </a:solidFill>
              </a:rPr>
              <a:pPr>
                <a:defRPr/>
              </a:pPr>
              <a:t>94</a:t>
            </a:fld>
            <a:endParaRPr lang="en-US">
              <a:solidFill>
                <a:srgbClr val="000000"/>
              </a:solidFill>
            </a:endParaRPr>
          </a:p>
        </p:txBody>
      </p:sp>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Be sure request-for-assistance forms are in the hands of the workshop participant when reviewing this section.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AB41DF1-8651-4BFB-818B-0DB4F62B98C0}" type="slidenum">
              <a:rPr lang="en-US" smtClean="0"/>
              <a:pPr>
                <a:defRPr/>
              </a:pPr>
              <a:t>98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marL="0" lvl="2" defTabSz="966612">
              <a:defRPr/>
            </a:pPr>
            <a:r>
              <a:rPr lang="en-US" sz="2100" dirty="0" smtClean="0"/>
              <a:t>The Nashville Drug Court Support Foundation (NDCSF) is a community-based non-profit organization established in 1996 to help the substance abuse problem in the local criminal justice system. The mission of the NDCSF is to help generate support and provide direct service support for the Davidson County Drug Court (DC4).  DC4 (Developing Character During Confinement – Davidson County Drug Court) was established in 1996 as a sentencing alternative designed to divert non-violent felony offenders from Tennessee’s penal system and instead place them in a long-term court program of recovery.  The DC4 concept utilizes an “integrated court model” combines supervision and treatment for addiction and co-occurring mental health disorders while still holding the offender accountable for their criminal behavior.  The goal is to reduce incarcerated populations, and lower recidivism rates and societal costs associated with repeat offenders who suffer from addictive disorders. Without the support of organizations like the NDCSF, many offenders would not receive the treatment they need to achieve long-term sobriety.  </a:t>
            </a:r>
          </a:p>
          <a:p>
            <a:pPr>
              <a:defRPr/>
            </a:pPr>
            <a:endParaRPr lang="en-US" dirty="0"/>
          </a:p>
        </p:txBody>
      </p:sp>
      <p:sp>
        <p:nvSpPr>
          <p:cNvPr id="4" name="Slide Number Placeholder 3"/>
          <p:cNvSpPr>
            <a:spLocks noGrp="1"/>
          </p:cNvSpPr>
          <p:nvPr>
            <p:ph type="sldNum" sz="quarter" idx="5"/>
          </p:nvPr>
        </p:nvSpPr>
        <p:spPr/>
        <p:txBody>
          <a:bodyPr/>
          <a:lstStyle/>
          <a:p>
            <a:pPr>
              <a:defRPr/>
            </a:pPr>
            <a:fld id="{BA336016-5C00-465F-9A03-593E88115427}" type="slidenum">
              <a:rPr lang="en-US" smtClean="0"/>
              <a:pPr>
                <a:defRPr/>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BE98165-472F-433C-85B3-C53B60EDF5BD}" type="slidenum">
              <a:rPr lang="en-US" smtClean="0"/>
              <a:pPr>
                <a:defRPr/>
              </a:pPr>
              <a:t>26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BEB9D5D-F095-44F8-948E-F8733CF834A5}" type="slidenum">
              <a:rPr lang="en-US" smtClean="0"/>
              <a:pPr>
                <a:defRPr/>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A74B22-B2D7-4E16-8D8F-0E3DBFC27959}"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C92DE-E5DC-45B8-89A3-278F0CDF5985}"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9B9C6E-9256-4B2D-973D-9728569C8FC4}"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A497BE-93B8-4334-940F-7E5D637219FB}"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8A6B82-DADE-422E-991C-4148FD93351B}" type="slidenum">
              <a:rPr lang="en-US" smtClean="0"/>
              <a:pPr fontAlgn="base">
                <a:spcBef>
                  <a:spcPct val="0"/>
                </a:spcBef>
                <a:spcAft>
                  <a:spcPct val="0"/>
                </a:spcAft>
                <a:defRPr/>
              </a:pPr>
              <a:t>54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flickr.com/photos/37870538@N03/3994688561" TargetMode="External"/><Relationship Id="rId7"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hyperlink" Target="http://www.flickr.com/photos/publik16/2598108041/in/photostream/" TargetMode="External"/><Relationship Id="rId11" Type="http://schemas.openxmlformats.org/officeDocument/2006/relationships/image" Target="../media/image6.jpeg"/><Relationship Id="rId5" Type="http://schemas.openxmlformats.org/officeDocument/2006/relationships/hyperlink" Target="http://www.flickr.com/photos/julishannon/" TargetMode="External"/><Relationship Id="rId10" Type="http://schemas.openxmlformats.org/officeDocument/2006/relationships/image" Target="../media/image5.jpeg"/><Relationship Id="rId4" Type="http://schemas.openxmlformats.org/officeDocument/2006/relationships/hyperlink" Target="../../../../AppData/Local/Temp/%3cdiv%20xmlns:cc=%22http:/creativecommons.org/ns" TargetMode="External"/><Relationship Id="rId9"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spcBef>
                <a:spcPts val="2000"/>
              </a:spcBef>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a:solidFill>
                  <a:srgbClr val="E7DEC9">
                    <a:shade val="50000"/>
                    <a:satMod val="200000"/>
                  </a:srgbClr>
                </a:solidFill>
              </a:defRPr>
            </a:lvl1pPr>
          </a:lstStyle>
          <a:p>
            <a:pPr>
              <a:defRPr/>
            </a:pPr>
            <a:fld id="{8D073450-D438-4A29-9C34-05DDF4C98C7C}" type="datetime1">
              <a:rPr lang="en-US"/>
              <a:pPr>
                <a:defRPr/>
              </a:pPr>
              <a:t>1/21/2013</a:t>
            </a:fld>
            <a:endParaRPr lang="en-US"/>
          </a:p>
        </p:txBody>
      </p:sp>
      <p:sp>
        <p:nvSpPr>
          <p:cNvPr id="6" name="Footer Placeholder 4"/>
          <p:cNvSpPr>
            <a:spLocks noGrp="1"/>
          </p:cNvSpPr>
          <p:nvPr>
            <p:ph type="ftr" sz="quarter" idx="11"/>
          </p:nvPr>
        </p:nvSpPr>
        <p:spPr/>
        <p:txBody>
          <a:bodyPr/>
          <a:lstStyle>
            <a:lvl1pPr>
              <a:defRPr>
                <a:solidFill>
                  <a:srgbClr val="E7DEC9">
                    <a:shade val="50000"/>
                    <a:satMod val="200000"/>
                  </a:srgb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E7DEC9">
                    <a:shade val="50000"/>
                    <a:satMod val="200000"/>
                  </a:srgbClr>
                </a:solidFill>
              </a:defRPr>
            </a:lvl1pPr>
          </a:lstStyle>
          <a:p>
            <a:pPr>
              <a:defRPr/>
            </a:pPr>
            <a:fld id="{0DF57E18-1945-4832-BB3D-74548B2097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4"/>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47015396-65AD-4F1D-8461-2A8CB4890F94}" type="datetime1">
              <a:rPr lang="en-US"/>
              <a:pPr>
                <a:defRPr/>
              </a:pPr>
              <a:t>1/21/2013</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DFE65404-2A56-490E-B415-C2CC09F0AD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86B291B1-C62E-4186-AB18-D545FD645244}" type="datetime1">
              <a:rPr lang="en-US"/>
              <a:pPr>
                <a:defRPr/>
              </a:pPr>
              <a:t>1/21/2013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14D3E36D-CCB8-44BD-946A-F54FBD5AF8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095B43F5-C17C-4F67-B88A-4FCDD685D32A}" type="datetime1">
              <a:rPr lang="en-US"/>
              <a:pPr>
                <a:defRPr/>
              </a:pPr>
              <a:t>1/21/2013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34EC46C1-8B84-407A-A5A0-8BE9FA96FF8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bg>
      <p:bgRef idx="1002">
        <a:schemeClr val="bg1"/>
      </p:bgRef>
    </p:bg>
    <p:spTree>
      <p:nvGrpSpPr>
        <p:cNvPr id="1" name=""/>
        <p:cNvGrpSpPr/>
        <p:nvPr/>
      </p:nvGrpSpPr>
      <p:grpSpPr>
        <a:xfrm>
          <a:off x="0" y="0"/>
          <a:ext cx="0" cy="0"/>
          <a:chOff x="0" y="0"/>
          <a:chExt cx="0" cy="0"/>
        </a:xfrm>
      </p:grpSpPr>
      <p:sp>
        <p:nvSpPr>
          <p:cNvPr id="2" name="TextBox 1"/>
          <p:cNvSpPr txBox="1"/>
          <p:nvPr userDrawn="1"/>
        </p:nvSpPr>
        <p:spPr>
          <a:xfrm>
            <a:off x="228600" y="6581775"/>
            <a:ext cx="8915400" cy="522288"/>
          </a:xfrm>
          <a:prstGeom prst="rect">
            <a:avLst/>
          </a:prstGeom>
          <a:noFill/>
        </p:spPr>
        <p:txBody>
          <a:bodyPr>
            <a:spAutoFit/>
          </a:bodyPr>
          <a:lstStyle/>
          <a:p>
            <a:pPr algn="ctr" fontAlgn="auto">
              <a:spcBef>
                <a:spcPts val="0"/>
              </a:spcBef>
              <a:spcAft>
                <a:spcPts val="0"/>
              </a:spcAft>
              <a:defRPr/>
            </a:pPr>
            <a:r>
              <a:rPr lang="en-US" sz="800" i="1" dirty="0">
                <a:solidFill>
                  <a:schemeClr val="tx1">
                    <a:lumMod val="50000"/>
                  </a:schemeClr>
                </a:solidFill>
                <a:latin typeface="Arial Narrow" pitchFamily="34" charset="0"/>
                <a:cs typeface="Simplified Arabic" pitchFamily="18" charset="-78"/>
              </a:rPr>
              <a:t>Prison Overcrowding &amp; Hands in Jail  by </a:t>
            </a:r>
            <a:r>
              <a:rPr lang="en-US" sz="800" i="1" dirty="0">
                <a:solidFill>
                  <a:schemeClr val="tx1">
                    <a:lumMod val="50000"/>
                  </a:schemeClr>
                </a:solidFill>
                <a:latin typeface="Arial Narrow" pitchFamily="34" charset="0"/>
                <a:cs typeface="Simplified Arabic" pitchFamily="18" charset="-78"/>
                <a:hlinkClick r:id="rId3"/>
              </a:rPr>
              <a:t>Prisoner 159753</a:t>
            </a:r>
            <a:r>
              <a:rPr lang="en-US" sz="800" i="1" dirty="0">
                <a:solidFill>
                  <a:schemeClr val="tx1">
                    <a:lumMod val="50000"/>
                  </a:schemeClr>
                </a:solidFill>
                <a:latin typeface="Arial Narrow" pitchFamily="34" charset="0"/>
                <a:cs typeface="Simplified Arabic" pitchFamily="18" charset="-78"/>
              </a:rPr>
              <a:t> </a:t>
            </a:r>
            <a:r>
              <a:rPr lang="en-US" sz="800" i="1" dirty="0">
                <a:solidFill>
                  <a:schemeClr val="tx1">
                    <a:lumMod val="50000"/>
                  </a:schemeClr>
                </a:solidFill>
                <a:latin typeface="Arial Narrow" pitchFamily="34" charset="0"/>
                <a:cs typeface="Simplified Arabic" pitchFamily="18" charset="-78"/>
                <a:sym typeface="Symbol"/>
              </a:rPr>
              <a:t></a:t>
            </a:r>
            <a:r>
              <a:rPr lang="en-US" sz="800" i="1" dirty="0">
                <a:solidFill>
                  <a:schemeClr val="tx1">
                    <a:lumMod val="50000"/>
                  </a:schemeClr>
                </a:solidFill>
                <a:latin typeface="Arial Narrow" pitchFamily="34" charset="0"/>
                <a:cs typeface="Simplified Arabic" pitchFamily="18" charset="-78"/>
              </a:rPr>
              <a:t>They Eye  by </a:t>
            </a:r>
            <a:r>
              <a:rPr lang="en-US" sz="800" i="1" dirty="0">
                <a:solidFill>
                  <a:schemeClr val="tx1">
                    <a:lumMod val="50000"/>
                  </a:schemeClr>
                </a:solidFill>
                <a:latin typeface="Arial Narrow" pitchFamily="34" charset="0"/>
                <a:cs typeface="Simplified Arabic" pitchFamily="18" charset="-78"/>
                <a:hlinkClick r:id="rId4"/>
              </a:rPr>
              <a:t>Steven Fernandez</a:t>
            </a:r>
            <a:r>
              <a:rPr lang="en-US" sz="800" i="1" dirty="0">
                <a:solidFill>
                  <a:schemeClr val="tx1">
                    <a:lumMod val="50000"/>
                  </a:schemeClr>
                </a:solidFill>
                <a:latin typeface="Arial Narrow" pitchFamily="34" charset="0"/>
                <a:cs typeface="Simplified Arabic" pitchFamily="18" charset="-78"/>
              </a:rPr>
              <a:t> </a:t>
            </a:r>
            <a:r>
              <a:rPr lang="en-US" sz="800" i="1" dirty="0">
                <a:solidFill>
                  <a:schemeClr val="tx1">
                    <a:lumMod val="50000"/>
                  </a:schemeClr>
                </a:solidFill>
                <a:latin typeface="Arial Narrow" pitchFamily="34" charset="0"/>
                <a:cs typeface="Simplified Arabic" pitchFamily="18" charset="-78"/>
                <a:sym typeface="Symbol"/>
              </a:rPr>
              <a:t> Day 253 by </a:t>
            </a:r>
            <a:r>
              <a:rPr lang="en-US" sz="800" i="1" dirty="0">
                <a:solidFill>
                  <a:schemeClr val="tx1">
                    <a:lumMod val="50000"/>
                  </a:schemeClr>
                </a:solidFill>
                <a:latin typeface="Arial Narrow" pitchFamily="34" charset="0"/>
                <a:cs typeface="Simplified Arabic" pitchFamily="18" charset="-78"/>
                <a:sym typeface="Symbol"/>
                <a:hlinkClick r:id="rId5"/>
              </a:rPr>
              <a:t>jk5854</a:t>
            </a:r>
            <a:r>
              <a:rPr lang="en-US" sz="800" i="1" dirty="0">
                <a:solidFill>
                  <a:schemeClr val="tx1">
                    <a:lumMod val="50000"/>
                  </a:schemeClr>
                </a:solidFill>
                <a:latin typeface="Arial Narrow" pitchFamily="34" charset="0"/>
                <a:cs typeface="Simplified Arabic" pitchFamily="18" charset="-78"/>
                <a:sym typeface="Symbol"/>
              </a:rPr>
              <a:t> Corbly Case Exploited by </a:t>
            </a:r>
            <a:r>
              <a:rPr lang="en-US" sz="800" i="1" dirty="0">
                <a:solidFill>
                  <a:schemeClr val="tx1">
                    <a:lumMod val="50000"/>
                  </a:schemeClr>
                </a:solidFill>
                <a:latin typeface="Arial Narrow" pitchFamily="34" charset="0"/>
                <a:cs typeface="Simplified Arabic" pitchFamily="18" charset="-78"/>
                <a:sym typeface="Symbol"/>
                <a:hlinkClick r:id="rId6"/>
              </a:rPr>
              <a:t>publik16 </a:t>
            </a:r>
            <a:r>
              <a:rPr lang="en-US" sz="800" i="1" dirty="0">
                <a:solidFill>
                  <a:schemeClr val="tx1">
                    <a:lumMod val="50000"/>
                  </a:schemeClr>
                </a:solidFill>
                <a:latin typeface="Arial Narrow" pitchFamily="34" charset="0"/>
                <a:cs typeface="Simplified Arabic" pitchFamily="18" charset="-78"/>
                <a:sym typeface="Symbol"/>
              </a:rPr>
              <a:t> </a:t>
            </a:r>
            <a:endParaRPr lang="en-US" sz="800" i="1" dirty="0">
              <a:solidFill>
                <a:schemeClr val="tx1">
                  <a:lumMod val="50000"/>
                </a:schemeClr>
              </a:solidFill>
              <a:latin typeface="Arial Narrow" pitchFamily="34" charset="0"/>
              <a:cs typeface="Simplified Arabic" pitchFamily="18" charset="-78"/>
            </a:endParaRPr>
          </a:p>
          <a:p>
            <a:pPr algn="ctr" fontAlgn="auto">
              <a:spcBef>
                <a:spcPts val="0"/>
              </a:spcBef>
              <a:spcAft>
                <a:spcPts val="0"/>
              </a:spcAft>
              <a:defRPr/>
            </a:pPr>
            <a:endParaRPr lang="en-US" sz="1000" i="1" dirty="0">
              <a:latin typeface="Simplified Arabic" pitchFamily="18" charset="-78"/>
              <a:cs typeface="Simplified Arabic" pitchFamily="18" charset="-78"/>
            </a:endParaRPr>
          </a:p>
          <a:p>
            <a:pPr algn="ctr" fontAlgn="auto">
              <a:spcBef>
                <a:spcPts val="0"/>
              </a:spcBef>
              <a:spcAft>
                <a:spcPts val="0"/>
              </a:spcAft>
              <a:defRPr/>
            </a:pPr>
            <a:endParaRPr lang="en-US" sz="1000" dirty="0">
              <a:latin typeface="Simplified Arabic" pitchFamily="18" charset="-78"/>
              <a:cs typeface="Simplified Arabic" pitchFamily="18" charset="-78"/>
            </a:endParaRPr>
          </a:p>
        </p:txBody>
      </p:sp>
      <p:pic>
        <p:nvPicPr>
          <p:cNvPr id="3" name="Picture 2" descr="Girl in Jail.jpg"/>
          <p:cNvPicPr>
            <a:picLocks noChangeAspect="1"/>
          </p:cNvPicPr>
          <p:nvPr userDrawn="1"/>
        </p:nvPicPr>
        <p:blipFill>
          <a:blip r:embed="rId7" cstate="screen"/>
          <a:stretch>
            <a:fillRect/>
          </a:stretch>
        </p:blipFill>
        <p:spPr>
          <a:xfrm flipH="1">
            <a:off x="5181600" y="609600"/>
            <a:ext cx="33528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Handcuffed.jpg"/>
          <p:cNvPicPr>
            <a:picLocks noChangeAspect="1"/>
          </p:cNvPicPr>
          <p:nvPr userDrawn="1"/>
        </p:nvPicPr>
        <p:blipFill>
          <a:blip r:embed="rId8" cstate="screen"/>
          <a:stretch>
            <a:fillRect/>
          </a:stretch>
        </p:blipFill>
        <p:spPr>
          <a:xfrm>
            <a:off x="5145185" y="3962400"/>
            <a:ext cx="3501829" cy="23317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Reaching through bars.jpg"/>
          <p:cNvPicPr>
            <a:picLocks noChangeAspect="1"/>
          </p:cNvPicPr>
          <p:nvPr userDrawn="1"/>
        </p:nvPicPr>
        <p:blipFill>
          <a:blip r:embed="rId9" cstate="screen"/>
          <a:stretch>
            <a:fillRect/>
          </a:stretch>
        </p:blipFill>
        <p:spPr>
          <a:xfrm>
            <a:off x="609600" y="685800"/>
            <a:ext cx="3600450"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Prison Corridor.jpg"/>
          <p:cNvPicPr>
            <a:picLocks noChangeAspect="1"/>
          </p:cNvPicPr>
          <p:nvPr userDrawn="1"/>
        </p:nvPicPr>
        <p:blipFill>
          <a:blip r:embed="rId10" cstate="screen"/>
          <a:stretch>
            <a:fillRect/>
          </a:stretch>
        </p:blipFill>
        <p:spPr>
          <a:xfrm>
            <a:off x="609600" y="3860800"/>
            <a:ext cx="3581400"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Hands on Bars.jpg"/>
          <p:cNvPicPr>
            <a:picLocks noChangeAspect="1"/>
          </p:cNvPicPr>
          <p:nvPr userDrawn="1"/>
        </p:nvPicPr>
        <p:blipFill>
          <a:blip r:embed="rId11" cstate="screen"/>
          <a:stretch>
            <a:fillRect/>
          </a:stretch>
        </p:blipFill>
        <p:spPr>
          <a:xfrm>
            <a:off x="3200400" y="1905000"/>
            <a:ext cx="2438400" cy="3657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overrideClrMapping bg1="dk1" tx1="lt1" bg2="dk2" tx2="lt2" accent1="accent1" accent2="accent2" accent3="accent3" accent4="accent4" accent5="accent5" accent6="accent6" hlink="hlink" folHlink="folHlink"/>
  </p:clrMapOvr>
  <p:transition advClick="0" advTm="1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1+#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6" presetClass="emph" presetSubtype="0" fill="hold" nodeType="afterEffect">
                                  <p:stCondLst>
                                    <p:cond delay="0"/>
                                  </p:stCondLst>
                                  <p:childTnLst>
                                    <p:animScale>
                                      <p:cBhvr>
                                        <p:cTn id="2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solidFill>
                  <a:srgbClr val="000000"/>
                </a:solidFill>
              </a:defRPr>
            </a:lvl1pPr>
          </a:lstStyle>
          <a:p>
            <a:pPr>
              <a:defRPr/>
            </a:pPr>
            <a:fld id="{42EBBB22-4A0A-4603-8460-4481D595C8D2}" type="datetime1">
              <a:rPr lang="en-US"/>
              <a:pPr>
                <a:defRPr/>
              </a:pPr>
              <a:t>1/21/2013</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solidFill>
                  <a:srgbClr val="000000"/>
                </a:solidFill>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solidFill>
                  <a:srgbClr val="000000"/>
                </a:solidFill>
              </a:defRPr>
            </a:lvl1pPr>
          </a:lstStyle>
          <a:p>
            <a:pPr>
              <a:defRPr/>
            </a:pPr>
            <a:fld id="{3EA88279-16C6-44CF-921B-DF5CBF8558D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7AB4C98-0C38-4E5B-B154-24C0AF456038}" type="datetime1">
              <a:rPr lang="en-US"/>
              <a:pPr>
                <a:defRPr/>
              </a:pPr>
              <a:t>1/21/2013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333B7E9-176C-4F8F-B353-9FDF98091873}" type="slidenum">
              <a:rPr lang="en-US"/>
              <a:pPr>
                <a:defRPr/>
              </a:pPr>
              <a:t>‹#›</a:t>
            </a:fld>
            <a:endParaRPr lang="en-US"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AB49F39-FA35-4DB0-B27B-D6989C408DB8}" type="datetime1">
              <a:rPr lang="en-US"/>
              <a:pPr>
                <a:defRPr/>
              </a:pPr>
              <a:t>1/21/2013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9B84A49-D929-4336-BC4A-58613CA9B613}" type="slidenum">
              <a:rPr lang="en-US"/>
              <a:pPr>
                <a:defRPr/>
              </a:pPr>
              <a:t>‹#›</a:t>
            </a:fld>
            <a:endParaRPr lang="en-US"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4B33D4B-FBA6-4571-9C36-B0DF21D11E2E}" type="datetime1">
              <a:rPr lang="en-US"/>
              <a:pPr>
                <a:defRPr/>
              </a:pPr>
              <a:t>1/21/2013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E6DD35D-7CF4-4E64-8D8B-74668778B67A}" type="slidenum">
              <a:rPr lang="en-US"/>
              <a:pPr>
                <a:defRPr/>
              </a:pPr>
              <a:t>‹#›</a:t>
            </a:fld>
            <a:endParaRPr lang="en-US" dirty="0"/>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F611277-81E5-4145-AFA9-C0B95FDD008A}" type="datetime1">
              <a:rPr lang="en-US"/>
              <a:pPr>
                <a:defRPr/>
              </a:pPr>
              <a:t>1/21/2013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91D5C43-B91A-4A2A-BC75-C372DD2AF0AC}" type="slidenum">
              <a:rPr lang="en-US"/>
              <a:pPr>
                <a:defRPr/>
              </a:pPr>
              <a:t>‹#›</a:t>
            </a:fld>
            <a:endParaRPr lang="en-US" dirty="0"/>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0" descr="DC4 Logo (2).jpg"/>
          <p:cNvPicPr>
            <a:picLocks noChangeAspect="1"/>
          </p:cNvPicPr>
          <p:nvPr userDrawn="1"/>
        </p:nvPicPr>
        <p:blipFill>
          <a:blip r:embed="rId2">
            <a:lum bright="18000"/>
          </a:blip>
          <a:srcRect/>
          <a:stretch>
            <a:fillRect/>
          </a:stretch>
        </p:blipFill>
        <p:spPr bwMode="auto">
          <a:xfrm>
            <a:off x="8048625" y="0"/>
            <a:ext cx="990600" cy="990600"/>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5" name="Footer Placeholder 18"/>
          <p:cNvSpPr>
            <a:spLocks noGrp="1"/>
          </p:cNvSpPr>
          <p:nvPr>
            <p:ph type="ftr" sz="quarter" idx="10"/>
          </p:nvPr>
        </p:nvSpPr>
        <p:spPr>
          <a:xfrm>
            <a:off x="2895600" y="6356350"/>
            <a:ext cx="3352800" cy="501650"/>
          </a:xfrm>
        </p:spPr>
        <p:txBody>
          <a:bodyPr/>
          <a:lstStyle>
            <a:lvl1pPr>
              <a:defRPr i="1" baseline="0">
                <a:latin typeface="Georgia" pitchFamily="18" charset="0"/>
              </a:defRPr>
            </a:lvl1pPr>
          </a:lstStyle>
          <a:p>
            <a:pPr>
              <a:defRPr/>
            </a:pP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40E64D0D-2A00-42F7-ADF5-E26292D36F42}" type="datetime1">
              <a:rPr lang="en-US"/>
              <a:pPr>
                <a:defRPr/>
              </a:pPr>
              <a:t>1/21/2013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319B4DE3-0C3B-4123-9275-EE9078FF9B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C338EB43-F41F-4505-B5A0-204A41739B4E}" type="datetime1">
              <a:rPr lang="en-US"/>
              <a:pPr>
                <a:defRPr/>
              </a:pPr>
              <a:t>1/21/2013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D43A439-2F13-484A-A18B-D36A3CC11E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6648CC05-8C35-4E14-BABC-AD79EBBF44DD}" type="datetime1">
              <a:rPr lang="en-US"/>
              <a:pPr>
                <a:defRPr/>
              </a:pPr>
              <a:t>1/21/2013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192284F7-DD5D-45D1-8F1D-5561A25829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9016FF6C-5DF4-426F-95E2-92E097E40538}" type="datetime1">
              <a:rPr lang="en-US"/>
              <a:pPr>
                <a:defRPr/>
              </a:pPr>
              <a:t>1/21/2013</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39CF0285-23C4-4EFB-9C1E-B5A9709A7C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0645D87A-29B4-4724-B80F-0A830CF4D429}" type="datetime1">
              <a:rPr lang="en-US"/>
              <a:pPr>
                <a:defRPr/>
              </a:pPr>
              <a:t>1/21/2013</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DE64A4E5-AFC1-4C31-A6BD-35B5F3D96F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5485CB87-3E3C-400C-99CD-70735A65829A}" type="datetime1">
              <a:rPr lang="en-US"/>
              <a:pPr>
                <a:defRPr/>
              </a:pPr>
              <a:t>1/21/2013</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F2A06D7F-F023-4421-862A-C1A412092C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EB444FD4-6D91-4E6E-9578-F3A2065B72C4}" type="datetime1">
              <a:rPr lang="en-US"/>
              <a:pPr>
                <a:defRPr/>
              </a:pPr>
              <a:t>1/21/2013</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78FB32C2-6966-47A2-B98B-F8D17CA764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0DD363DB-7433-414C-84B4-9DAD5A275DBF}" type="datetime1">
              <a:rPr lang="en-US"/>
              <a:pPr>
                <a:defRPr/>
              </a:pPr>
              <a:t>1/21/2013</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solidFill>
                  <a:srgbClr val="E7DEC9">
                    <a:shade val="50000"/>
                    <a:satMod val="200000"/>
                  </a:srgbClr>
                </a:solidFill>
                <a:latin typeface="Gill Sans MT"/>
                <a:cs typeface="+mn-cs"/>
              </a:defRPr>
            </a:lvl1pPr>
          </a:lstStyle>
          <a:p>
            <a:pPr>
              <a:defRPr/>
            </a:pPr>
            <a:fld id="{9D75213F-AB99-4874-8344-5DA32C84B2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2CC31374-6A0D-4FAF-82C6-E2B73E8879F5}" type="datetime1">
              <a:rPr lang="en-US"/>
              <a:pPr>
                <a:defRPr/>
              </a:pPr>
              <a:t>1/21/2013</a:t>
            </a:fld>
            <a:endParaRPr lang="en-US" dirty="0"/>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DCA40DAB-C433-41F3-BA51-0897D9F9BF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2"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Lst>
  <p:hf hdr="0" ftr="0" dt="0"/>
  <p:txStyles>
    <p:titleStyle>
      <a:lvl1pPr algn="ctr" rtl="0" eaLnBrk="0" fontAlgn="base" hangingPunct="0">
        <a:spcBef>
          <a:spcPct val="0"/>
        </a:spcBef>
        <a:spcAft>
          <a:spcPct val="0"/>
        </a:spcAft>
        <a:defRPr sz="4600" kern="1200">
          <a:solidFill>
            <a:schemeClr val="accent1"/>
          </a:solidFill>
          <a:latin typeface="+mj-lt"/>
          <a:ea typeface="+mj-ea"/>
          <a:cs typeface="+mj-cs"/>
        </a:defRPr>
      </a:lvl1pPr>
      <a:lvl2pPr algn="ctr" rtl="0" eaLnBrk="0" fontAlgn="base" hangingPunct="0">
        <a:spcBef>
          <a:spcPct val="0"/>
        </a:spcBef>
        <a:spcAft>
          <a:spcPct val="0"/>
        </a:spcAft>
        <a:defRPr sz="4600">
          <a:solidFill>
            <a:schemeClr val="accent1"/>
          </a:solidFill>
          <a:latin typeface="News Gothic MT"/>
        </a:defRPr>
      </a:lvl2pPr>
      <a:lvl3pPr algn="ctr" rtl="0" eaLnBrk="0" fontAlgn="base" hangingPunct="0">
        <a:spcBef>
          <a:spcPct val="0"/>
        </a:spcBef>
        <a:spcAft>
          <a:spcPct val="0"/>
        </a:spcAft>
        <a:defRPr sz="4600">
          <a:solidFill>
            <a:schemeClr val="accent1"/>
          </a:solidFill>
          <a:latin typeface="News Gothic MT"/>
        </a:defRPr>
      </a:lvl3pPr>
      <a:lvl4pPr algn="ctr" rtl="0" eaLnBrk="0" fontAlgn="base" hangingPunct="0">
        <a:spcBef>
          <a:spcPct val="0"/>
        </a:spcBef>
        <a:spcAft>
          <a:spcPct val="0"/>
        </a:spcAft>
        <a:defRPr sz="4600">
          <a:solidFill>
            <a:schemeClr val="accent1"/>
          </a:solidFill>
          <a:latin typeface="News Gothic MT"/>
        </a:defRPr>
      </a:lvl4pPr>
      <a:lvl5pPr algn="ctr" rtl="0" eaLnBrk="0" fontAlgn="base" hangingPunct="0">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ppData/Local/Temp/drugcourtfoundation.org" TargetMode="External"/><Relationship Id="rId2" Type="http://schemas.openxmlformats.org/officeDocument/2006/relationships/hyperlink" Target="mailto:wschma@sbcglobal.n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flickr.com/photos/r80o/1583486/" TargetMode="Externa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flickr.com/photos/ken_mayer/3579096098/"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flickr.com/photos/r80o/1583486/" TargetMode="External"/><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27.jpeg"/><Relationship Id="rId16" Type="http://schemas.openxmlformats.org/officeDocument/2006/relationships/diagramColors" Target="../diagrams/colors7.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8.xml"/><Relationship Id="rId7" Type="http://schemas.openxmlformats.org/officeDocument/2006/relationships/image" Target="../media/image28.jpe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3.jpeg"/><Relationship Id="rId7" Type="http://schemas.openxmlformats.org/officeDocument/2006/relationships/diagramColors" Target="../diagrams/colors9.xml"/><Relationship Id="rId2" Type="http://schemas.openxmlformats.org/officeDocument/2006/relationships/image" Target="../media/image32.jpeg"/><Relationship Id="rId1" Type="http://schemas.openxmlformats.org/officeDocument/2006/relationships/slideLayout" Target="../slideLayouts/slideLayout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6.jpe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6.jpeg"/><Relationship Id="rId7" Type="http://schemas.openxmlformats.org/officeDocument/2006/relationships/diagramColors" Target="../diagrams/colors1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3429000" cy="6019800"/>
          </a:xfrm>
          <a:prstGeom prst="rect">
            <a:avLst/>
          </a:prstGeom>
        </p:spPr>
        <p:txBody>
          <a:bodyPr>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endParaRPr lang="en-US" sz="4000" b="1" dirty="0" smtClean="0">
              <a:solidFill>
                <a:schemeClr val="accent3"/>
              </a:solidFill>
              <a:latin typeface="Century Gothic" pitchFamily="34" charset="0"/>
              <a:cs typeface="Arial" pitchFamily="34" charset="0"/>
            </a:endParaRPr>
          </a:p>
          <a:p>
            <a:pPr>
              <a:defRPr/>
            </a:pPr>
            <a:endParaRPr lang="en-US" sz="4000" b="1" dirty="0" smtClean="0">
              <a:solidFill>
                <a:schemeClr val="accent3"/>
              </a:solidFill>
              <a:latin typeface="Century Gothic" pitchFamily="34" charset="0"/>
              <a:cs typeface="Arial" pitchFamily="34" charset="0"/>
            </a:endParaRPr>
          </a:p>
          <a:p>
            <a:pPr>
              <a:defRPr/>
            </a:pPr>
            <a:r>
              <a:rPr lang="en-US" sz="4000" b="1" dirty="0" smtClean="0">
                <a:solidFill>
                  <a:schemeClr val="accent3"/>
                </a:solidFill>
                <a:latin typeface="Century Gothic" pitchFamily="34" charset="0"/>
                <a:cs typeface="Arial" pitchFamily="34" charset="0"/>
              </a:rPr>
              <a:t>Drug Court Foundations:</a:t>
            </a:r>
            <a:br>
              <a:rPr lang="en-US" sz="4000" b="1" dirty="0" smtClean="0">
                <a:solidFill>
                  <a:schemeClr val="accent3"/>
                </a:solidFill>
                <a:latin typeface="Century Gothic" pitchFamily="34" charset="0"/>
                <a:cs typeface="Arial" pitchFamily="34" charset="0"/>
              </a:rPr>
            </a:br>
            <a:r>
              <a:rPr lang="en-US" sz="4000" b="1" dirty="0" smtClean="0">
                <a:solidFill>
                  <a:schemeClr val="accent3"/>
                </a:solidFill>
                <a:latin typeface="Century Gothic" pitchFamily="34" charset="0"/>
                <a:cs typeface="Arial" pitchFamily="34" charset="0"/>
              </a:rPr>
              <a:t>Community Backing and Buy-In!</a:t>
            </a:r>
            <a:r>
              <a:rPr lang="en-US" sz="4000" dirty="0" smtClean="0">
                <a:solidFill>
                  <a:schemeClr val="accent3"/>
                </a:solidFill>
                <a:latin typeface="Century Gothic" pitchFamily="34" charset="0"/>
                <a:cs typeface="Arial" pitchFamily="34" charset="0"/>
              </a:rPr>
              <a:t> </a:t>
            </a:r>
            <a:endParaRPr lang="en-US" sz="4000" dirty="0">
              <a:solidFill>
                <a:schemeClr val="accent3"/>
              </a:solidFill>
              <a:latin typeface="Century Gothic" pitchFamily="34" charset="0"/>
              <a:cs typeface="Arial" pitchFamily="34" charset="0"/>
            </a:endParaRPr>
          </a:p>
        </p:txBody>
      </p:sp>
      <p:sp>
        <p:nvSpPr>
          <p:cNvPr id="3" name="Subtitle 2"/>
          <p:cNvSpPr txBox="1">
            <a:spLocks/>
          </p:cNvSpPr>
          <p:nvPr/>
        </p:nvSpPr>
        <p:spPr>
          <a:xfrm>
            <a:off x="3581400" y="228600"/>
            <a:ext cx="5562600" cy="5943600"/>
          </a:xfrm>
          <a:prstGeom prst="rect">
            <a:avLst/>
          </a:prstGeom>
        </p:spPr>
        <p:txBody>
          <a:bodyPr/>
          <a:lstStyle/>
          <a:p>
            <a:pPr marL="0" lvl="1" algn="ctr">
              <a:buClr>
                <a:srgbClr val="6FB7D7"/>
              </a:buClr>
              <a:buSzPct val="110000"/>
              <a:buFont typeface="Wingdings 2" pitchFamily="18" charset="2"/>
              <a:buNone/>
            </a:pPr>
            <a:endParaRPr lang="en-US" sz="2000" i="1">
              <a:solidFill>
                <a:srgbClr val="595959"/>
              </a:solidFill>
              <a:latin typeface="News Gothic MT"/>
            </a:endParaRPr>
          </a:p>
          <a:p>
            <a:pPr algn="ctr">
              <a:buClr>
                <a:srgbClr val="6FB7D7"/>
              </a:buClr>
              <a:buSzPct val="110000"/>
              <a:buFont typeface="Wingdings 2" pitchFamily="18" charset="2"/>
              <a:buNone/>
            </a:pPr>
            <a:r>
              <a:rPr lang="en-US" sz="2400" b="1">
                <a:solidFill>
                  <a:srgbClr val="5BA2BC"/>
                </a:solidFill>
                <a:latin typeface="News Gothic MT"/>
              </a:rPr>
              <a:t>Dianne Marshall</a:t>
            </a:r>
          </a:p>
          <a:p>
            <a:pPr algn="ctr">
              <a:buClr>
                <a:srgbClr val="6FB7D7"/>
              </a:buClr>
              <a:buSzPct val="110000"/>
              <a:buFont typeface="Wingdings 2" pitchFamily="18" charset="2"/>
              <a:buNone/>
            </a:pPr>
            <a:r>
              <a:rPr lang="en-US" sz="2000" i="1">
                <a:solidFill>
                  <a:srgbClr val="595959"/>
                </a:solidFill>
                <a:latin typeface="News Gothic MT"/>
              </a:rPr>
              <a:t>Founder and President, Board of Directors, California Collaborative Justice Courts Foundation</a:t>
            </a:r>
          </a:p>
          <a:p>
            <a:pPr marL="0" lvl="1" algn="ctr">
              <a:buClr>
                <a:srgbClr val="6FB7D7"/>
              </a:buClr>
              <a:buSzPct val="110000"/>
              <a:buFont typeface="Wingdings 2" pitchFamily="18" charset="2"/>
              <a:buNone/>
            </a:pPr>
            <a:endParaRPr lang="en-US" sz="2000" i="1">
              <a:solidFill>
                <a:srgbClr val="595959"/>
              </a:solidFill>
              <a:latin typeface="News Gothic MT"/>
            </a:endParaRPr>
          </a:p>
          <a:p>
            <a:pPr algn="ctr">
              <a:spcBef>
                <a:spcPts val="200"/>
              </a:spcBef>
              <a:buClr>
                <a:srgbClr val="6FB7D7"/>
              </a:buClr>
              <a:buSzPct val="110000"/>
              <a:buFont typeface="Wingdings 2" pitchFamily="18" charset="2"/>
              <a:buNone/>
            </a:pPr>
            <a:endParaRPr lang="en-US" sz="2000" i="1">
              <a:solidFill>
                <a:srgbClr val="595959"/>
              </a:solidFill>
              <a:latin typeface="News Gothic MT"/>
            </a:endParaRPr>
          </a:p>
        </p:txBody>
      </p:sp>
      <p:sp>
        <p:nvSpPr>
          <p:cNvPr id="5" name="Slide Number Placeholder 4"/>
          <p:cNvSpPr>
            <a:spLocks noGrp="1"/>
          </p:cNvSpPr>
          <p:nvPr>
            <p:ph type="sldNum" sz="quarter" idx="12"/>
          </p:nvPr>
        </p:nvSpPr>
        <p:spPr/>
        <p:txBody>
          <a:bodyPr/>
          <a:lstStyle/>
          <a:p>
            <a:pPr>
              <a:defRPr/>
            </a:pPr>
            <a:fld id="{F1DCD960-9BED-4049-ABD8-EB44414961C7}" type="slidenum">
              <a:rPr lang="en-US">
                <a:solidFill>
                  <a:schemeClr val="bg1"/>
                </a:solidFill>
              </a:rPr>
              <a:pPr>
                <a:defRPr/>
              </a:pPr>
              <a:t>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42275" cy="606425"/>
          </a:xfrm>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cs typeface="Arial" pitchFamily="34" charset="0"/>
              </a:rPr>
              <a:t>Fundraising</a:t>
            </a:r>
            <a:endParaRPr lang="en-US" sz="3200" b="1" dirty="0">
              <a:solidFill>
                <a:schemeClr val="accent3"/>
              </a:solidFill>
              <a:latin typeface="Century Gothic" pitchFamily="34" charset="0"/>
              <a:cs typeface="Arial" pitchFamily="34" charset="0"/>
            </a:endParaRPr>
          </a:p>
        </p:txBody>
      </p:sp>
      <p:sp>
        <p:nvSpPr>
          <p:cNvPr id="32770" name="Content Placeholder 2"/>
          <p:cNvSpPr>
            <a:spLocks noGrp="1"/>
          </p:cNvSpPr>
          <p:nvPr>
            <p:ph idx="1"/>
          </p:nvPr>
        </p:nvSpPr>
        <p:spPr>
          <a:xfrm>
            <a:off x="457200" y="1371600"/>
            <a:ext cx="3962400" cy="4854575"/>
          </a:xfrm>
        </p:spPr>
        <p:txBody>
          <a:bodyPr/>
          <a:lstStyle/>
          <a:p>
            <a:pPr eaLnBrk="1" hangingPunct="1"/>
            <a:r>
              <a:rPr lang="en-US" sz="2800" smtClean="0">
                <a:cs typeface="Arial" charset="0"/>
              </a:rPr>
              <a:t> Challenges</a:t>
            </a:r>
          </a:p>
          <a:p>
            <a:pPr lvl="1" eaLnBrk="1" hangingPunct="1">
              <a:buFont typeface="Wingdings 2" pitchFamily="18" charset="2"/>
              <a:buNone/>
            </a:pPr>
            <a:r>
              <a:rPr lang="en-US" sz="2800" smtClean="0">
                <a:cs typeface="Arial" charset="0"/>
              </a:rPr>
              <a:t>- Judicial ethics</a:t>
            </a:r>
          </a:p>
          <a:p>
            <a:pPr eaLnBrk="1" hangingPunct="1"/>
            <a:r>
              <a:rPr lang="en-US" sz="2800" smtClean="0">
                <a:cs typeface="Arial" charset="0"/>
              </a:rPr>
              <a:t>Events</a:t>
            </a:r>
          </a:p>
          <a:p>
            <a:pPr lvl="1" eaLnBrk="1" hangingPunct="1">
              <a:buFont typeface="Wingdings 2" pitchFamily="18" charset="2"/>
              <a:buNone/>
            </a:pPr>
            <a:r>
              <a:rPr lang="en-US" sz="2800" smtClean="0">
                <a:cs typeface="Arial" charset="0"/>
              </a:rPr>
              <a:t>- Annual breakfast</a:t>
            </a:r>
          </a:p>
          <a:p>
            <a:pPr lvl="1" eaLnBrk="1" hangingPunct="1">
              <a:buFont typeface="Wingdings 2" pitchFamily="18" charset="2"/>
              <a:buNone/>
            </a:pPr>
            <a:r>
              <a:rPr lang="en-US" sz="2800" smtClean="0">
                <a:cs typeface="Arial" charset="0"/>
              </a:rPr>
              <a:t>- Fall Art Social</a:t>
            </a:r>
          </a:p>
          <a:p>
            <a:pPr eaLnBrk="1" hangingPunct="1"/>
            <a:r>
              <a:rPr lang="en-US" sz="2800" smtClean="0">
                <a:cs typeface="Arial" charset="0"/>
              </a:rPr>
              <a:t>Grant writing</a:t>
            </a:r>
          </a:p>
          <a:p>
            <a:pPr eaLnBrk="1" hangingPunct="1"/>
            <a:r>
              <a:rPr lang="en-US" sz="2800" smtClean="0">
                <a:cs typeface="Arial" charset="0"/>
              </a:rPr>
              <a:t>Acquiring donations</a:t>
            </a:r>
          </a:p>
          <a:p>
            <a:pPr lvl="1"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5" name="Picture 4" descr="S.T.A.R.DrugCtBreakfast056.jpg"/>
          <p:cNvPicPr>
            <a:picLocks noChangeAspect="1"/>
          </p:cNvPicPr>
          <p:nvPr/>
        </p:nvPicPr>
        <p:blipFill>
          <a:blip r:embed="rId2" cstate="print"/>
          <a:srcRect l="9375" t="3266" r="11458"/>
          <a:stretch>
            <a:fillRect/>
          </a:stretch>
        </p:blipFill>
        <p:spPr>
          <a:xfrm>
            <a:off x="4648200" y="1447800"/>
            <a:ext cx="3912641" cy="32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lide Number Placeholder 6"/>
          <p:cNvSpPr>
            <a:spLocks noGrp="1"/>
          </p:cNvSpPr>
          <p:nvPr>
            <p:ph type="sldNum" sz="quarter" idx="12"/>
          </p:nvPr>
        </p:nvSpPr>
        <p:spPr/>
        <p:txBody>
          <a:bodyPr/>
          <a:lstStyle/>
          <a:p>
            <a:pPr>
              <a:defRPr/>
            </a:pPr>
            <a:fld id="{8AFB132C-6E31-47B8-83FC-F3B23E8A7836}" type="slidenum">
              <a:rPr lang="en-US">
                <a:solidFill>
                  <a:schemeClr val="bg1"/>
                </a:solidFill>
              </a:rPr>
              <a:pPr>
                <a:defRPr/>
              </a:pPr>
              <a:t>10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2275" cy="835025"/>
          </a:xfrm>
        </p:spPr>
        <p:txBody>
          <a:bodyPr rtlCol="0">
            <a:noAutofit/>
          </a:bodyPr>
          <a:lstStyle/>
          <a:p>
            <a:pPr eaLnBrk="1" fontAlgn="auto" hangingPunct="1">
              <a:spcAft>
                <a:spcPts val="0"/>
              </a:spcAft>
              <a:defRPr/>
            </a:pPr>
            <a:r>
              <a:rPr lang="en-US" b="1" dirty="0" smtClean="0">
                <a:solidFill>
                  <a:schemeClr val="accent3"/>
                </a:solidFill>
              </a:rPr>
              <a:t>Contact Information</a:t>
            </a:r>
            <a:endParaRPr lang="en-US" b="1" dirty="0">
              <a:solidFill>
                <a:schemeClr val="accent3"/>
              </a:solidFill>
            </a:endParaRPr>
          </a:p>
        </p:txBody>
      </p:sp>
      <p:sp>
        <p:nvSpPr>
          <p:cNvPr id="4" name="Slide Number Placeholder 3"/>
          <p:cNvSpPr>
            <a:spLocks noGrp="1"/>
          </p:cNvSpPr>
          <p:nvPr>
            <p:ph type="sldNum" sz="quarter" idx="12"/>
          </p:nvPr>
        </p:nvSpPr>
        <p:spPr/>
        <p:txBody>
          <a:bodyPr/>
          <a:lstStyle/>
          <a:p>
            <a:pPr>
              <a:defRPr/>
            </a:pPr>
            <a:fld id="{BB455F19-2333-47A0-BB63-E1213944DAC3}" type="slidenum">
              <a:rPr lang="en-US"/>
              <a:pPr>
                <a:defRPr/>
              </a:pPr>
              <a:t>100</a:t>
            </a:fld>
            <a:endParaRPr lang="en-US"/>
          </a:p>
        </p:txBody>
      </p:sp>
      <p:sp>
        <p:nvSpPr>
          <p:cNvPr id="5" name="TextBox 4"/>
          <p:cNvSpPr txBox="1"/>
          <p:nvPr/>
        </p:nvSpPr>
        <p:spPr>
          <a:xfrm>
            <a:off x="4419600" y="914400"/>
            <a:ext cx="4724400" cy="6619875"/>
          </a:xfrm>
          <a:prstGeom prst="rect">
            <a:avLst/>
          </a:prstGeom>
          <a:noFill/>
        </p:spPr>
        <p:txBody>
          <a:bodyPr>
            <a:spAutoFit/>
          </a:bodyPr>
          <a:lstStyle/>
          <a:p>
            <a:pPr>
              <a:spcBef>
                <a:spcPts val="0"/>
              </a:spcBef>
              <a:defRPr/>
            </a:pPr>
            <a:r>
              <a:rPr lang="en-US" sz="2200" b="1" dirty="0">
                <a:solidFill>
                  <a:schemeClr val="accent1">
                    <a:lumMod val="75000"/>
                  </a:schemeClr>
                </a:solidFill>
                <a:latin typeface="+mn-lt"/>
                <a:cs typeface="Arial" pitchFamily="34" charset="0"/>
              </a:rPr>
              <a:t>California Collaborative </a:t>
            </a:r>
          </a:p>
          <a:p>
            <a:pPr>
              <a:spcBef>
                <a:spcPts val="0"/>
              </a:spcBef>
              <a:defRPr/>
            </a:pPr>
            <a:r>
              <a:rPr lang="en-US" sz="2200" b="1" dirty="0">
                <a:solidFill>
                  <a:schemeClr val="accent1">
                    <a:lumMod val="75000"/>
                  </a:schemeClr>
                </a:solidFill>
                <a:latin typeface="+mn-lt"/>
                <a:cs typeface="Arial" pitchFamily="34" charset="0"/>
              </a:rPr>
              <a:t>Justice Courts Foundation</a:t>
            </a:r>
          </a:p>
          <a:p>
            <a:pPr>
              <a:spcBef>
                <a:spcPts val="0"/>
              </a:spcBef>
              <a:defRPr/>
            </a:pPr>
            <a:r>
              <a:rPr lang="en-US" dirty="0">
                <a:solidFill>
                  <a:schemeClr val="tx1">
                    <a:lumMod val="75000"/>
                    <a:lumOff val="25000"/>
                  </a:schemeClr>
                </a:solidFill>
                <a:latin typeface="+mn-lt"/>
              </a:rPr>
              <a:t>Dianne Marshall</a:t>
            </a:r>
          </a:p>
          <a:p>
            <a:pPr>
              <a:spcBef>
                <a:spcPts val="0"/>
              </a:spcBef>
              <a:defRPr/>
            </a:pPr>
            <a:r>
              <a:rPr lang="en-US" dirty="0">
                <a:solidFill>
                  <a:schemeClr val="tx1">
                    <a:lumMod val="75000"/>
                    <a:lumOff val="25000"/>
                  </a:schemeClr>
                </a:solidFill>
                <a:latin typeface="+mn-lt"/>
              </a:rPr>
              <a:t>E-Mail: </a:t>
            </a:r>
            <a:r>
              <a:rPr lang="en-US" b="1" u="sng" dirty="0">
                <a:solidFill>
                  <a:schemeClr val="accent1">
                    <a:lumMod val="75000"/>
                  </a:schemeClr>
                </a:solidFill>
                <a:latin typeface="+mn-lt"/>
              </a:rPr>
              <a:t>donorservices@ccjcfoundation.org</a:t>
            </a:r>
          </a:p>
          <a:p>
            <a:pPr>
              <a:spcBef>
                <a:spcPts val="0"/>
              </a:spcBef>
              <a:defRPr/>
            </a:pPr>
            <a:r>
              <a:rPr lang="en-US" dirty="0">
                <a:solidFill>
                  <a:schemeClr val="tx1">
                    <a:lumMod val="75000"/>
                    <a:lumOff val="25000"/>
                  </a:schemeClr>
                </a:solidFill>
                <a:latin typeface="+mn-lt"/>
                <a:cs typeface="Arial" pitchFamily="34" charset="0"/>
              </a:rPr>
              <a:t>Website: www.ccjcfoundation.org</a:t>
            </a:r>
          </a:p>
          <a:p>
            <a:pPr>
              <a:lnSpc>
                <a:spcPct val="90000"/>
              </a:lnSpc>
              <a:defRPr/>
            </a:pPr>
            <a:endParaRPr lang="en-US" sz="2400" b="1" dirty="0">
              <a:solidFill>
                <a:schemeClr val="tx1">
                  <a:lumMod val="75000"/>
                  <a:lumOff val="25000"/>
                </a:schemeClr>
              </a:solidFill>
              <a:latin typeface="+mn-lt"/>
            </a:endParaRPr>
          </a:p>
          <a:p>
            <a:pPr>
              <a:lnSpc>
                <a:spcPct val="90000"/>
              </a:lnSpc>
              <a:defRPr/>
            </a:pPr>
            <a:endParaRPr lang="en-US" sz="2200" b="1" dirty="0">
              <a:solidFill>
                <a:schemeClr val="accent1">
                  <a:lumMod val="75000"/>
                </a:schemeClr>
              </a:solidFill>
              <a:latin typeface="+mn-lt"/>
            </a:endParaRPr>
          </a:p>
          <a:p>
            <a:pPr>
              <a:lnSpc>
                <a:spcPct val="90000"/>
              </a:lnSpc>
              <a:defRPr/>
            </a:pPr>
            <a:r>
              <a:rPr lang="en-US" sz="2200" b="1" dirty="0">
                <a:solidFill>
                  <a:schemeClr val="accent1">
                    <a:lumMod val="75000"/>
                  </a:schemeClr>
                </a:solidFill>
                <a:latin typeface="+mn-lt"/>
              </a:rPr>
              <a:t>Nashville Drug Court Support Foundation</a:t>
            </a:r>
          </a:p>
          <a:p>
            <a:pPr>
              <a:defRPr/>
            </a:pPr>
            <a:r>
              <a:rPr lang="en-US" dirty="0">
                <a:solidFill>
                  <a:schemeClr val="tx1">
                    <a:lumMod val="75000"/>
                    <a:lumOff val="25000"/>
                  </a:schemeClr>
                </a:solidFill>
                <a:latin typeface="+mn-lt"/>
              </a:rPr>
              <a:t>Jeri Holladay-Thomas, M.C.J., Director</a:t>
            </a:r>
          </a:p>
          <a:p>
            <a:pPr>
              <a:defRPr/>
            </a:pPr>
            <a:r>
              <a:rPr lang="en-US" dirty="0">
                <a:solidFill>
                  <a:schemeClr val="tx1">
                    <a:lumMod val="75000"/>
                    <a:lumOff val="25000"/>
                  </a:schemeClr>
                </a:solidFill>
                <a:latin typeface="+mn-lt"/>
              </a:rPr>
              <a:t>Phone: (615) 3138480</a:t>
            </a:r>
          </a:p>
          <a:p>
            <a:pPr>
              <a:defRPr/>
            </a:pPr>
            <a:r>
              <a:rPr lang="en-US" dirty="0">
                <a:solidFill>
                  <a:schemeClr val="tx1">
                    <a:lumMod val="75000"/>
                    <a:lumOff val="25000"/>
                  </a:schemeClr>
                </a:solidFill>
                <a:latin typeface="+mn-lt"/>
              </a:rPr>
              <a:t>Website: www.supportnashvilledrugcourt.org</a:t>
            </a:r>
          </a:p>
          <a:p>
            <a:pPr>
              <a:defRPr/>
            </a:pPr>
            <a:endParaRPr lang="en-US" dirty="0">
              <a:solidFill>
                <a:schemeClr val="tx1">
                  <a:lumMod val="75000"/>
                  <a:lumOff val="25000"/>
                </a:schemeClr>
              </a:solidFill>
              <a:latin typeface="+mn-lt"/>
            </a:endParaRPr>
          </a:p>
          <a:p>
            <a:pPr>
              <a:defRPr/>
            </a:pPr>
            <a:r>
              <a:rPr lang="en-US" sz="2200" b="1" dirty="0">
                <a:solidFill>
                  <a:schemeClr val="accent1">
                    <a:lumMod val="75000"/>
                  </a:schemeClr>
                </a:solidFill>
                <a:latin typeface="+mn-lt"/>
              </a:rPr>
              <a:t>Children and Family Futures</a:t>
            </a:r>
          </a:p>
          <a:p>
            <a:pPr>
              <a:defRPr/>
            </a:pPr>
            <a:r>
              <a:rPr lang="en-US" dirty="0">
                <a:solidFill>
                  <a:schemeClr val="tx1">
                    <a:lumMod val="75000"/>
                    <a:lumOff val="25000"/>
                  </a:schemeClr>
                </a:solidFill>
                <a:latin typeface="+mn-lt"/>
              </a:rPr>
              <a:t>Phil Breitenbucher, MSW,  Program Director</a:t>
            </a:r>
          </a:p>
          <a:p>
            <a:pPr>
              <a:defRPr/>
            </a:pPr>
            <a:r>
              <a:rPr lang="en-US" dirty="0">
                <a:solidFill>
                  <a:schemeClr val="tx1">
                    <a:lumMod val="75000"/>
                    <a:lumOff val="25000"/>
                  </a:schemeClr>
                </a:solidFill>
                <a:latin typeface="+mn-lt"/>
              </a:rPr>
              <a:t>Phone: (866) 493 – 2758</a:t>
            </a:r>
          </a:p>
          <a:p>
            <a:pPr>
              <a:defRPr/>
            </a:pPr>
            <a:r>
              <a:rPr lang="en-US" dirty="0">
                <a:solidFill>
                  <a:schemeClr val="tx1">
                    <a:lumMod val="75000"/>
                    <a:lumOff val="25000"/>
                  </a:schemeClr>
                </a:solidFill>
                <a:latin typeface="+mn-lt"/>
              </a:rPr>
              <a:t>E-Mail:</a:t>
            </a:r>
            <a:r>
              <a:rPr lang="en-US" dirty="0">
                <a:solidFill>
                  <a:schemeClr val="accent1">
                    <a:lumMod val="75000"/>
                  </a:schemeClr>
                </a:solidFill>
                <a:latin typeface="+mn-lt"/>
              </a:rPr>
              <a:t> </a:t>
            </a:r>
            <a:r>
              <a:rPr lang="en-US" b="1" u="sng" dirty="0">
                <a:solidFill>
                  <a:schemeClr val="accent1">
                    <a:lumMod val="75000"/>
                  </a:schemeClr>
                </a:solidFill>
                <a:latin typeface="+mn-lt"/>
              </a:rPr>
              <a:t>pbreitenbucher@cffutures.org</a:t>
            </a:r>
          </a:p>
          <a:p>
            <a:pPr>
              <a:defRPr/>
            </a:pPr>
            <a:endParaRPr lang="en-US" dirty="0">
              <a:solidFill>
                <a:schemeClr val="tx1">
                  <a:lumMod val="75000"/>
                  <a:lumOff val="25000"/>
                </a:schemeClr>
              </a:solidFill>
              <a:latin typeface="+mn-lt"/>
            </a:endParaRPr>
          </a:p>
          <a:p>
            <a:pPr>
              <a:lnSpc>
                <a:spcPct val="90000"/>
              </a:lnSpc>
              <a:defRPr/>
            </a:pPr>
            <a:r>
              <a:rPr lang="en-US" sz="2400" b="1" spc="50" dirty="0">
                <a:ln w="11430"/>
              </a:rPr>
              <a:t> </a:t>
            </a:r>
            <a:endParaRPr lang="en-US" sz="2400" dirty="0"/>
          </a:p>
          <a:p>
            <a:pPr>
              <a:lnSpc>
                <a:spcPct val="90000"/>
              </a:lnSpc>
              <a:defRPr/>
            </a:pPr>
            <a:endParaRPr lang="en-US" sz="2400" dirty="0">
              <a:solidFill>
                <a:schemeClr val="tx1">
                  <a:lumMod val="75000"/>
                  <a:lumOff val="25000"/>
                </a:schemeClr>
              </a:solidFill>
              <a:latin typeface="+mn-lt"/>
            </a:endParaRPr>
          </a:p>
          <a:p>
            <a:pPr>
              <a:defRPr/>
            </a:pPr>
            <a:endParaRPr lang="en-US" dirty="0"/>
          </a:p>
        </p:txBody>
      </p:sp>
      <p:sp>
        <p:nvSpPr>
          <p:cNvPr id="7" name="TextBox 6"/>
          <p:cNvSpPr txBox="1"/>
          <p:nvPr/>
        </p:nvSpPr>
        <p:spPr>
          <a:xfrm>
            <a:off x="228600" y="914400"/>
            <a:ext cx="3962400" cy="4527550"/>
          </a:xfrm>
          <a:prstGeom prst="rect">
            <a:avLst/>
          </a:prstGeom>
          <a:noFill/>
        </p:spPr>
        <p:txBody>
          <a:bodyPr>
            <a:spAutoFit/>
          </a:bodyPr>
          <a:lstStyle/>
          <a:p>
            <a:pPr fontAlgn="auto">
              <a:spcBef>
                <a:spcPts val="0"/>
              </a:spcBef>
              <a:spcAft>
                <a:spcPts val="0"/>
              </a:spcAft>
              <a:defRPr/>
            </a:pPr>
            <a:r>
              <a:rPr lang="en-US" sz="2200" b="1" dirty="0">
                <a:solidFill>
                  <a:schemeClr val="accent1">
                    <a:lumMod val="75000"/>
                  </a:schemeClr>
                </a:solidFill>
                <a:latin typeface="+mn-lt"/>
                <a:cs typeface="Arial" pitchFamily="34" charset="0"/>
              </a:rPr>
              <a:t>Harris County Drug </a:t>
            </a:r>
          </a:p>
          <a:p>
            <a:pPr fontAlgn="auto">
              <a:spcBef>
                <a:spcPts val="0"/>
              </a:spcBef>
              <a:spcAft>
                <a:spcPts val="0"/>
              </a:spcAft>
              <a:defRPr/>
            </a:pPr>
            <a:r>
              <a:rPr lang="en-US" sz="2200" b="1" dirty="0">
                <a:solidFill>
                  <a:schemeClr val="accent1">
                    <a:lumMod val="75000"/>
                  </a:schemeClr>
                </a:solidFill>
                <a:latin typeface="+mn-lt"/>
                <a:cs typeface="Arial" pitchFamily="34" charset="0"/>
              </a:rPr>
              <a:t>Court Foundation</a:t>
            </a:r>
            <a:endParaRPr lang="en-US" sz="2200" dirty="0">
              <a:solidFill>
                <a:schemeClr val="accent1">
                  <a:lumMod val="75000"/>
                </a:schemeClr>
              </a:solidFill>
              <a:latin typeface="+mn-lt"/>
              <a:cs typeface="Arial" pitchFamily="34" charset="0"/>
            </a:endParaRPr>
          </a:p>
          <a:p>
            <a:pPr fontAlgn="auto">
              <a:spcBef>
                <a:spcPts val="0"/>
              </a:spcBef>
              <a:spcAft>
                <a:spcPts val="0"/>
              </a:spcAft>
              <a:defRPr/>
            </a:pPr>
            <a:r>
              <a:rPr lang="en-US" dirty="0">
                <a:solidFill>
                  <a:schemeClr val="tx1">
                    <a:lumMod val="75000"/>
                    <a:lumOff val="25000"/>
                  </a:schemeClr>
                </a:solidFill>
                <a:latin typeface="+mn-lt"/>
                <a:cs typeface="Arial" pitchFamily="34" charset="0"/>
              </a:rPr>
              <a:t>Judge Brock Thomas</a:t>
            </a:r>
          </a:p>
          <a:p>
            <a:pPr fontAlgn="auto">
              <a:spcBef>
                <a:spcPts val="0"/>
              </a:spcBef>
              <a:spcAft>
                <a:spcPts val="0"/>
              </a:spcAft>
              <a:defRPr/>
            </a:pPr>
            <a:r>
              <a:rPr lang="en-US" dirty="0">
                <a:solidFill>
                  <a:schemeClr val="tx1">
                    <a:lumMod val="75000"/>
                    <a:lumOff val="25000"/>
                  </a:schemeClr>
                </a:solidFill>
                <a:latin typeface="+mn-lt"/>
                <a:cs typeface="Arial" pitchFamily="34" charset="0"/>
              </a:rPr>
              <a:t>3217 Montrose Boulevard</a:t>
            </a:r>
          </a:p>
          <a:p>
            <a:pPr fontAlgn="auto">
              <a:spcBef>
                <a:spcPts val="0"/>
              </a:spcBef>
              <a:spcAft>
                <a:spcPts val="0"/>
              </a:spcAft>
              <a:defRPr/>
            </a:pPr>
            <a:r>
              <a:rPr lang="en-US" dirty="0">
                <a:solidFill>
                  <a:schemeClr val="tx1">
                    <a:lumMod val="75000"/>
                    <a:lumOff val="25000"/>
                  </a:schemeClr>
                </a:solidFill>
                <a:latin typeface="+mn-lt"/>
                <a:cs typeface="Arial" pitchFamily="34" charset="0"/>
              </a:rPr>
              <a:t>Houston, Texas 77006</a:t>
            </a:r>
          </a:p>
          <a:p>
            <a:pPr fontAlgn="auto">
              <a:spcBef>
                <a:spcPts val="0"/>
              </a:spcBef>
              <a:spcAft>
                <a:spcPts val="0"/>
              </a:spcAft>
              <a:defRPr/>
            </a:pPr>
            <a:r>
              <a:rPr lang="en-US" dirty="0">
                <a:solidFill>
                  <a:schemeClr val="tx1">
                    <a:lumMod val="75000"/>
                    <a:lumOff val="25000"/>
                  </a:schemeClr>
                </a:solidFill>
                <a:latin typeface="+mn-lt"/>
                <a:cs typeface="Arial" pitchFamily="34" charset="0"/>
              </a:rPr>
              <a:t>Email:</a:t>
            </a:r>
            <a:r>
              <a:rPr lang="en-US" u="sng" dirty="0">
                <a:solidFill>
                  <a:schemeClr val="accent1">
                    <a:lumMod val="75000"/>
                  </a:schemeClr>
                </a:solidFill>
                <a:latin typeface="+mn-lt"/>
                <a:cs typeface="Arial" pitchFamily="34" charset="0"/>
              </a:rPr>
              <a:t> </a:t>
            </a:r>
            <a:r>
              <a:rPr lang="en-US" b="1" u="sng" dirty="0">
                <a:solidFill>
                  <a:schemeClr val="accent1">
                    <a:lumMod val="75000"/>
                  </a:schemeClr>
                </a:solidFill>
                <a:latin typeface="+mn-lt"/>
                <a:cs typeface="Arial" pitchFamily="34" charset="0"/>
              </a:rPr>
              <a:t>info@hcdcf.org</a:t>
            </a:r>
          </a:p>
          <a:p>
            <a:pPr fontAlgn="auto">
              <a:spcBef>
                <a:spcPts val="0"/>
              </a:spcBef>
              <a:spcAft>
                <a:spcPts val="0"/>
              </a:spcAft>
              <a:defRPr/>
            </a:pPr>
            <a:r>
              <a:rPr lang="en-US" dirty="0">
                <a:solidFill>
                  <a:schemeClr val="tx1">
                    <a:lumMod val="75000"/>
                    <a:lumOff val="25000"/>
                  </a:schemeClr>
                </a:solidFill>
                <a:latin typeface="+mn-lt"/>
                <a:cs typeface="Arial" pitchFamily="34" charset="0"/>
              </a:rPr>
              <a:t>Website: www.hcdcf.org </a:t>
            </a:r>
          </a:p>
          <a:p>
            <a:pPr>
              <a:defRPr/>
            </a:pPr>
            <a:endParaRPr lang="en-US" b="1" dirty="0">
              <a:solidFill>
                <a:schemeClr val="tx1">
                  <a:lumMod val="75000"/>
                  <a:lumOff val="25000"/>
                </a:schemeClr>
              </a:solidFill>
            </a:endParaRPr>
          </a:p>
          <a:p>
            <a:pPr>
              <a:defRPr/>
            </a:pPr>
            <a:r>
              <a:rPr lang="en-US" sz="2200" b="1" dirty="0">
                <a:solidFill>
                  <a:schemeClr val="accent1">
                    <a:lumMod val="75000"/>
                  </a:schemeClr>
                </a:solidFill>
              </a:rPr>
              <a:t>Drug Treatment Court Foundation of Kalamazoo County</a:t>
            </a:r>
          </a:p>
          <a:p>
            <a:pPr>
              <a:defRPr/>
            </a:pPr>
            <a:r>
              <a:rPr lang="en-US" dirty="0">
                <a:solidFill>
                  <a:schemeClr val="tx1">
                    <a:lumMod val="75000"/>
                    <a:lumOff val="25000"/>
                  </a:schemeClr>
                </a:solidFill>
              </a:rPr>
              <a:t>Honorable William S. Schma Circuit Court Judge (ret.)</a:t>
            </a:r>
          </a:p>
          <a:p>
            <a:pPr>
              <a:defRPr/>
            </a:pPr>
            <a:r>
              <a:rPr lang="en-US" dirty="0">
                <a:solidFill>
                  <a:schemeClr val="tx1">
                    <a:lumMod val="75000"/>
                    <a:lumOff val="25000"/>
                  </a:schemeClr>
                </a:solidFill>
              </a:rPr>
              <a:t>E-Mail: </a:t>
            </a:r>
            <a:r>
              <a:rPr lang="en-US" b="1" u="sng" dirty="0">
                <a:solidFill>
                  <a:schemeClr val="accent1">
                    <a:lumMod val="75000"/>
                  </a:schemeClr>
                </a:solidFill>
              </a:rPr>
              <a:t>wschma@sbcglobal.net</a:t>
            </a:r>
          </a:p>
          <a:p>
            <a:pPr>
              <a:lnSpc>
                <a:spcPct val="90000"/>
              </a:lnSpc>
              <a:defRPr/>
            </a:pPr>
            <a:r>
              <a:rPr lang="en-US" dirty="0">
                <a:solidFill>
                  <a:schemeClr val="tx1">
                    <a:lumMod val="75000"/>
                    <a:lumOff val="25000"/>
                  </a:schemeClr>
                </a:solidFill>
              </a:rPr>
              <a:t>Phone: (269) 491-2214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42275" cy="682625"/>
          </a:xfrm>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cs typeface="Arial" pitchFamily="34" charset="0"/>
              </a:rPr>
              <a:t>Target Population</a:t>
            </a:r>
            <a:endParaRPr lang="en-US" sz="3200" b="1" dirty="0">
              <a:solidFill>
                <a:schemeClr val="accent3"/>
              </a:solidFill>
              <a:latin typeface="Century Gothic" pitchFamily="34" charset="0"/>
              <a:cs typeface="Arial" pitchFamily="34" charset="0"/>
            </a:endParaRPr>
          </a:p>
        </p:txBody>
      </p:sp>
      <p:sp>
        <p:nvSpPr>
          <p:cNvPr id="3" name="Content Placeholder 2"/>
          <p:cNvSpPr>
            <a:spLocks noGrp="1"/>
          </p:cNvSpPr>
          <p:nvPr>
            <p:ph idx="1"/>
          </p:nvPr>
        </p:nvSpPr>
        <p:spPr>
          <a:xfrm>
            <a:off x="304800" y="990600"/>
            <a:ext cx="4876800" cy="5638800"/>
          </a:xfrm>
        </p:spPr>
        <p:txBody>
          <a:bodyPr rtlCol="0">
            <a:normAutofit fontScale="92500"/>
          </a:bodyPr>
          <a:lstStyle/>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Arial" pitchFamily="34" charset="0"/>
                <a:cs typeface="Arial" pitchFamily="34" charset="0"/>
              </a:rPr>
              <a:t> Adult Drug Court</a:t>
            </a:r>
          </a:p>
          <a:p>
            <a:pPr lvl="1" eaLnBrk="1" fontAlgn="auto" hangingPunct="1">
              <a:spcAft>
                <a:spcPts val="0"/>
              </a:spcAft>
              <a:buClr>
                <a:schemeClr val="accent1">
                  <a:lumMod val="75000"/>
                </a:schemeClr>
              </a:buClr>
              <a:buFont typeface="Wingdings 2" pitchFamily="18" charset="2"/>
              <a:buNone/>
              <a:defRPr/>
            </a:pPr>
            <a:r>
              <a:rPr lang="en-US" sz="2800" dirty="0" smtClean="0">
                <a:solidFill>
                  <a:schemeClr val="tx1">
                    <a:lumMod val="65000"/>
                    <a:lumOff val="35000"/>
                  </a:schemeClr>
                </a:solidFill>
                <a:latin typeface="Arial" pitchFamily="34" charset="0"/>
                <a:cs typeface="Arial" pitchFamily="34" charset="0"/>
              </a:rPr>
              <a:t>- Program Capacity: 160</a:t>
            </a:r>
          </a:p>
          <a:p>
            <a:pPr lvl="1" eaLnBrk="1" fontAlgn="auto" hangingPunct="1">
              <a:spcAft>
                <a:spcPts val="0"/>
              </a:spcAft>
              <a:buClr>
                <a:schemeClr val="accent1">
                  <a:lumMod val="75000"/>
                </a:schemeClr>
              </a:buClr>
              <a:buFont typeface="Wingdings 2" pitchFamily="18" charset="2"/>
              <a:buNone/>
              <a:defRPr/>
            </a:pPr>
            <a:r>
              <a:rPr lang="en-US" sz="2800" dirty="0" smtClean="0">
                <a:solidFill>
                  <a:schemeClr val="tx1">
                    <a:lumMod val="65000"/>
                    <a:lumOff val="35000"/>
                  </a:schemeClr>
                </a:solidFill>
                <a:latin typeface="Arial" pitchFamily="34" charset="0"/>
                <a:cs typeface="Arial" pitchFamily="34" charset="0"/>
              </a:rPr>
              <a:t>- Total Graduates: 322		</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Arial" pitchFamily="34" charset="0"/>
                <a:cs typeface="Arial" pitchFamily="34" charset="0"/>
              </a:rPr>
              <a:t>Large County in Houston, Texas</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Arial" pitchFamily="34" charset="0"/>
                <a:cs typeface="Arial" pitchFamily="34" charset="0"/>
              </a:rPr>
              <a:t>Mostly indigent population</a:t>
            </a:r>
          </a:p>
          <a:p>
            <a:pPr lvl="1" eaLnBrk="1" fontAlgn="auto" hangingPunct="1">
              <a:spcAft>
                <a:spcPts val="0"/>
              </a:spcAft>
              <a:buClr>
                <a:schemeClr val="accent1">
                  <a:lumMod val="75000"/>
                </a:schemeClr>
              </a:buClr>
              <a:buFont typeface="Wingdings 2" pitchFamily="18" charset="2"/>
              <a:buNone/>
              <a:defRPr/>
            </a:pPr>
            <a:r>
              <a:rPr lang="en-US" sz="2800" dirty="0" smtClean="0">
                <a:solidFill>
                  <a:schemeClr val="tx1">
                    <a:lumMod val="65000"/>
                    <a:lumOff val="35000"/>
                  </a:schemeClr>
                </a:solidFill>
                <a:latin typeface="Arial" pitchFamily="34" charset="0"/>
                <a:cs typeface="Arial" pitchFamily="34" charset="0"/>
              </a:rPr>
              <a:t>- Homelessness</a:t>
            </a:r>
          </a:p>
          <a:p>
            <a:pPr lvl="1" eaLnBrk="1" fontAlgn="auto" hangingPunct="1">
              <a:spcAft>
                <a:spcPts val="0"/>
              </a:spcAft>
              <a:buClr>
                <a:schemeClr val="accent1">
                  <a:lumMod val="75000"/>
                </a:schemeClr>
              </a:buClr>
              <a:buFont typeface="Wingdings 2" pitchFamily="18" charset="2"/>
              <a:buNone/>
              <a:defRPr/>
            </a:pPr>
            <a:r>
              <a:rPr lang="en-US" sz="2800" dirty="0" smtClean="0">
                <a:solidFill>
                  <a:schemeClr val="tx1">
                    <a:lumMod val="65000"/>
                    <a:lumOff val="35000"/>
                  </a:schemeClr>
                </a:solidFill>
                <a:latin typeface="Arial" pitchFamily="34" charset="0"/>
                <a:cs typeface="Arial" pitchFamily="34" charset="0"/>
              </a:rPr>
              <a:t>- Transportation issues </a:t>
            </a:r>
          </a:p>
          <a:p>
            <a:pPr lvl="1" eaLnBrk="1" fontAlgn="auto" hangingPunct="1">
              <a:spcAft>
                <a:spcPts val="0"/>
              </a:spcAft>
              <a:buClr>
                <a:schemeClr val="accent1">
                  <a:lumMod val="75000"/>
                </a:schemeClr>
              </a:buClr>
              <a:buFont typeface="Wingdings 2" pitchFamily="18" charset="2"/>
              <a:buNone/>
              <a:defRPr/>
            </a:pPr>
            <a:r>
              <a:rPr lang="en-US" sz="2800" dirty="0" smtClean="0">
                <a:solidFill>
                  <a:schemeClr val="tx1">
                    <a:lumMod val="65000"/>
                    <a:lumOff val="35000"/>
                  </a:schemeClr>
                </a:solidFill>
                <a:latin typeface="Arial" pitchFamily="34" charset="0"/>
                <a:cs typeface="Arial" pitchFamily="34" charset="0"/>
              </a:rPr>
              <a:t>- Medical and dental issues</a:t>
            </a:r>
          </a:p>
          <a:p>
            <a:pPr lvl="1" eaLnBrk="1" fontAlgn="auto" hangingPunct="1">
              <a:spcAft>
                <a:spcPts val="0"/>
              </a:spcAft>
              <a:buClr>
                <a:schemeClr val="accent1">
                  <a:lumMod val="75000"/>
                </a:schemeClr>
              </a:buClr>
              <a:buFont typeface="Wingdings 2" pitchFamily="18" charset="2"/>
              <a:buNone/>
              <a:defRPr/>
            </a:pPr>
            <a:r>
              <a:rPr lang="en-US" sz="2800" dirty="0" smtClean="0">
                <a:solidFill>
                  <a:schemeClr val="tx1">
                    <a:lumMod val="65000"/>
                    <a:lumOff val="35000"/>
                  </a:schemeClr>
                </a:solidFill>
                <a:latin typeface="Arial" pitchFamily="34" charset="0"/>
                <a:cs typeface="Arial" pitchFamily="34" charset="0"/>
              </a:rPr>
              <a:t>- Mental health and trauma Issues</a:t>
            </a:r>
          </a:p>
          <a:p>
            <a:pPr lvl="1" eaLnBrk="1" fontAlgn="auto" hangingPunct="1">
              <a:spcAft>
                <a:spcPts val="0"/>
              </a:spcAft>
              <a:buClr>
                <a:schemeClr val="accent1">
                  <a:lumMod val="75000"/>
                </a:schemeClr>
              </a:buClr>
              <a:defRPr/>
            </a:pPr>
            <a:endParaRPr lang="en-US"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endParaRPr lang="en-US" dirty="0" smtClean="0">
              <a:solidFill>
                <a:schemeClr val="tx1">
                  <a:lumMod val="65000"/>
                  <a:lumOff val="35000"/>
                </a:schemeClr>
              </a:solidFill>
            </a:endParaRPr>
          </a:p>
        </p:txBody>
      </p:sp>
      <p:pic>
        <p:nvPicPr>
          <p:cNvPr id="8" name="Picture 7" descr="houston.jpg"/>
          <p:cNvPicPr>
            <a:picLocks noChangeAspect="1"/>
          </p:cNvPicPr>
          <p:nvPr/>
        </p:nvPicPr>
        <p:blipFill>
          <a:blip r:embed="rId2" cstate="print"/>
          <a:stretch>
            <a:fillRect/>
          </a:stretch>
        </p:blipFill>
        <p:spPr>
          <a:xfrm>
            <a:off x="5486400" y="1600200"/>
            <a:ext cx="3429000" cy="2770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pPr>
              <a:defRPr/>
            </a:pPr>
            <a:fld id="{AADB124D-D742-49BA-AF84-3E60373475D8}"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33400" y="381000"/>
            <a:ext cx="8042275" cy="682625"/>
          </a:xfrm>
        </p:spPr>
        <p:txBody>
          <a:bodyPr/>
          <a:lstStyle/>
          <a:p>
            <a:pPr algn="r" eaLnBrk="1" hangingPunct="1"/>
            <a:r>
              <a:rPr lang="en-US" sz="3200" b="1" smtClean="0">
                <a:solidFill>
                  <a:srgbClr val="FF6600"/>
                </a:solidFill>
                <a:latin typeface="Century Gothic" pitchFamily="34" charset="0"/>
                <a:cs typeface="Arial" charset="0"/>
              </a:rPr>
              <a:t>Specific Uses of Funds</a:t>
            </a:r>
          </a:p>
        </p:txBody>
      </p:sp>
      <p:sp>
        <p:nvSpPr>
          <p:cNvPr id="34818" name="Content Placeholder 2"/>
          <p:cNvSpPr>
            <a:spLocks noGrp="1"/>
          </p:cNvSpPr>
          <p:nvPr>
            <p:ph idx="1"/>
          </p:nvPr>
        </p:nvSpPr>
        <p:spPr>
          <a:xfrm>
            <a:off x="228600" y="1219200"/>
            <a:ext cx="8229600" cy="5410200"/>
          </a:xfrm>
        </p:spPr>
        <p:txBody>
          <a:bodyPr/>
          <a:lstStyle/>
          <a:p>
            <a:pPr eaLnBrk="1" hangingPunct="1"/>
            <a:r>
              <a:rPr lang="en-US" sz="2800" smtClean="0">
                <a:cs typeface="Arial" charset="0"/>
              </a:rPr>
              <a:t>Transitional housing</a:t>
            </a:r>
          </a:p>
          <a:p>
            <a:pPr eaLnBrk="1" hangingPunct="1"/>
            <a:r>
              <a:rPr lang="en-US" sz="2800" smtClean="0">
                <a:cs typeface="Arial" charset="0"/>
              </a:rPr>
              <a:t>Dental and medical care</a:t>
            </a:r>
          </a:p>
          <a:p>
            <a:pPr eaLnBrk="1" hangingPunct="1"/>
            <a:r>
              <a:rPr lang="en-US" sz="2800" smtClean="0">
                <a:cs typeface="Arial" charset="0"/>
              </a:rPr>
              <a:t>Individualized therapy</a:t>
            </a:r>
          </a:p>
          <a:p>
            <a:pPr lvl="1" eaLnBrk="1" hangingPunct="1">
              <a:buFont typeface="Wingdings 2" pitchFamily="18" charset="2"/>
              <a:buNone/>
            </a:pPr>
            <a:r>
              <a:rPr lang="en-US" sz="2800" smtClean="0">
                <a:cs typeface="Arial" charset="0"/>
              </a:rPr>
              <a:t>- Family and mental health </a:t>
            </a:r>
          </a:p>
          <a:p>
            <a:pPr lvl="1" eaLnBrk="1" hangingPunct="1">
              <a:buFont typeface="Wingdings 2" pitchFamily="18" charset="2"/>
              <a:buNone/>
            </a:pPr>
            <a:r>
              <a:rPr lang="en-US" sz="2800" smtClean="0">
                <a:cs typeface="Arial" charset="0"/>
              </a:rPr>
              <a:t>- Grief and trauma counseling</a:t>
            </a:r>
          </a:p>
          <a:p>
            <a:pPr eaLnBrk="1" hangingPunct="1"/>
            <a:r>
              <a:rPr lang="en-US" sz="2800" smtClean="0">
                <a:cs typeface="Arial" charset="0"/>
              </a:rPr>
              <a:t>Drug Court events</a:t>
            </a:r>
          </a:p>
          <a:p>
            <a:pPr lvl="1" eaLnBrk="1" hangingPunct="1">
              <a:buFont typeface="Wingdings 2" pitchFamily="18" charset="2"/>
              <a:buNone/>
            </a:pPr>
            <a:r>
              <a:rPr lang="en-US" sz="2800" smtClean="0">
                <a:cs typeface="Arial" charset="0"/>
              </a:rPr>
              <a:t>- Spring picnic</a:t>
            </a:r>
          </a:p>
          <a:p>
            <a:pPr lvl="1" eaLnBrk="1" hangingPunct="1">
              <a:buFont typeface="Wingdings 2" pitchFamily="18" charset="2"/>
              <a:buNone/>
            </a:pPr>
            <a:r>
              <a:rPr lang="en-US" sz="2800" smtClean="0">
                <a:cs typeface="Arial" charset="0"/>
              </a:rPr>
              <a:t>- Alumni holiday party</a:t>
            </a:r>
          </a:p>
          <a:p>
            <a:pPr lvl="1" eaLnBrk="1" hangingPunct="1">
              <a:buFont typeface="Wingdings 2" pitchFamily="18" charset="2"/>
              <a:buNone/>
            </a:pPr>
            <a:r>
              <a:rPr lang="en-US" sz="2800" smtClean="0">
                <a:cs typeface="Arial" charset="0"/>
              </a:rPr>
              <a:t>- Quarterly wellness walks</a:t>
            </a:r>
          </a:p>
          <a:p>
            <a:pPr lvl="1" eaLnBrk="1" hangingPunct="1"/>
            <a:endParaRPr lang="en-US" smtClean="0"/>
          </a:p>
        </p:txBody>
      </p:sp>
      <p:pic>
        <p:nvPicPr>
          <p:cNvPr id="4" name="Picture 3" descr="104_0317.JPG"/>
          <p:cNvPicPr>
            <a:picLocks noChangeAspect="1"/>
          </p:cNvPicPr>
          <p:nvPr/>
        </p:nvPicPr>
        <p:blipFill>
          <a:blip r:embed="rId2" cstate="print"/>
          <a:srcRect l="12903" t="8710" r="22581" b="25484"/>
          <a:stretch>
            <a:fillRect/>
          </a:stretch>
        </p:blipFill>
        <p:spPr>
          <a:xfrm>
            <a:off x="5715000" y="1600200"/>
            <a:ext cx="3090582" cy="4203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pPr>
              <a:defRPr/>
            </a:pPr>
            <a:fld id="{8D33D682-4C3B-4FC4-AC88-5541369AB28A}" type="slidenum">
              <a:rPr lang="en-US">
                <a:solidFill>
                  <a:schemeClr val="bg1"/>
                </a:solidFill>
              </a:rPr>
              <a:pPr>
                <a:defRPr/>
              </a:pPr>
              <a:t>12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p:txBody>
          <a:bodyPr/>
          <a:lstStyle/>
          <a:p>
            <a:pPr eaLnBrk="1" hangingPunct="1"/>
            <a:r>
              <a:rPr lang="en-US" sz="2800" smtClean="0"/>
              <a:t>Presentations to several local legal, professional, and faith communities</a:t>
            </a:r>
          </a:p>
          <a:p>
            <a:pPr lvl="1" eaLnBrk="1" hangingPunct="1">
              <a:buFont typeface="Wingdings 2" pitchFamily="18" charset="2"/>
              <a:buNone/>
            </a:pPr>
            <a:r>
              <a:rPr lang="en-US" sz="2800" smtClean="0"/>
              <a:t>- Houston Downtown Rotary Club</a:t>
            </a:r>
          </a:p>
          <a:p>
            <a:pPr lvl="1" eaLnBrk="1" hangingPunct="1">
              <a:buFont typeface="Wingdings 2" pitchFamily="18" charset="2"/>
              <a:buNone/>
            </a:pPr>
            <a:r>
              <a:rPr lang="en-US" sz="2800" smtClean="0"/>
              <a:t>- Exchange Club</a:t>
            </a:r>
          </a:p>
          <a:p>
            <a:pPr lvl="1" eaLnBrk="1" hangingPunct="1">
              <a:buFont typeface="Wingdings 2" pitchFamily="18" charset="2"/>
              <a:buNone/>
            </a:pPr>
            <a:r>
              <a:rPr lang="en-US" sz="2800" smtClean="0"/>
              <a:t>- Archdiocese of Galveston-Houston</a:t>
            </a:r>
          </a:p>
          <a:p>
            <a:pPr eaLnBrk="1" hangingPunct="1"/>
            <a:r>
              <a:rPr lang="en-US" sz="2800" smtClean="0"/>
              <a:t>Social Media</a:t>
            </a:r>
          </a:p>
          <a:p>
            <a:pPr lvl="1" eaLnBrk="1" hangingPunct="1">
              <a:buFont typeface="Wingdings 2" pitchFamily="18" charset="2"/>
              <a:buNone/>
            </a:pPr>
            <a:r>
              <a:rPr lang="en-US" sz="2800" smtClean="0"/>
              <a:t>- Website</a:t>
            </a:r>
          </a:p>
          <a:p>
            <a:pPr lvl="1" eaLnBrk="1" hangingPunct="1">
              <a:buFont typeface="Wingdings 2" pitchFamily="18" charset="2"/>
              <a:buNone/>
            </a:pPr>
            <a:r>
              <a:rPr lang="en-US" sz="2800" smtClean="0"/>
              <a:t>- Facebook page </a:t>
            </a:r>
          </a:p>
          <a:p>
            <a:pPr lvl="1" eaLnBrk="1" hangingPunct="1"/>
            <a:endParaRPr lang="en-US" smtClean="0"/>
          </a:p>
          <a:p>
            <a:pPr eaLnBrk="1" hangingPunct="1"/>
            <a:endParaRPr lang="en-US" smtClean="0"/>
          </a:p>
        </p:txBody>
      </p:sp>
      <p:sp>
        <p:nvSpPr>
          <p:cNvPr id="5" name="Title 1"/>
          <p:cNvSpPr txBox="1">
            <a:spLocks/>
          </p:cNvSpPr>
          <p:nvPr/>
        </p:nvSpPr>
        <p:spPr>
          <a:xfrm>
            <a:off x="533400" y="381000"/>
            <a:ext cx="8042275" cy="682625"/>
          </a:xfrm>
          <a:prstGeom prst="rect">
            <a:avLst/>
          </a:prstGeom>
        </p:spPr>
        <p:txBody>
          <a:bodyPr anchor="b"/>
          <a:lstStyle/>
          <a:p>
            <a:pPr algn="r" fontAlgn="auto">
              <a:spcAft>
                <a:spcPts val="0"/>
              </a:spcAft>
              <a:defRPr/>
            </a:pPr>
            <a:r>
              <a:rPr lang="en-US" sz="3200" b="1" dirty="0">
                <a:solidFill>
                  <a:srgbClr val="FF6600"/>
                </a:solidFill>
                <a:latin typeface="Century Gothic" pitchFamily="34" charset="0"/>
                <a:ea typeface="+mj-ea"/>
                <a:cs typeface="Arial" pitchFamily="34" charset="0"/>
              </a:rPr>
              <a:t>Community Awareness</a:t>
            </a:r>
          </a:p>
        </p:txBody>
      </p:sp>
      <p:sp>
        <p:nvSpPr>
          <p:cNvPr id="7" name="Slide Number Placeholder 6"/>
          <p:cNvSpPr>
            <a:spLocks noGrp="1"/>
          </p:cNvSpPr>
          <p:nvPr>
            <p:ph type="sldNum" sz="quarter" idx="12"/>
          </p:nvPr>
        </p:nvSpPr>
        <p:spPr/>
        <p:txBody>
          <a:bodyPr/>
          <a:lstStyle/>
          <a:p>
            <a:pPr>
              <a:defRPr/>
            </a:pPr>
            <a:fld id="{EE67DB54-C8AD-4087-A411-4163C7CC2B8D}" type="slidenum">
              <a:rPr lang="en-US">
                <a:solidFill>
                  <a:schemeClr val="bg1"/>
                </a:solidFill>
              </a:rPr>
              <a:pPr>
                <a:defRPr/>
              </a:pPr>
              <a:t>13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idx="1"/>
          </p:nvPr>
        </p:nvPicPr>
        <p:blipFill rotWithShape="1">
          <a:blip r:embed="rId3" cstate="print">
            <a:extLst>
              <a:ext uri="{28A0092B-C50C-407E-A947-70E740481C1C}"/>
            </a:extLst>
          </a:blip>
          <a:srcRect l="10862" r="10391" b="13146"/>
          <a:stretch/>
        </p:blipFill>
        <p:spPr>
          <a:xfrm>
            <a:off x="4876800" y="1600200"/>
            <a:ext cx="3905693" cy="2895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57200" y="1447800"/>
            <a:ext cx="4038600" cy="3816350"/>
          </a:xfrm>
          <a:prstGeom prst="rect">
            <a:avLst/>
          </a:prstGeom>
        </p:spPr>
        <p:txBody>
          <a:bodyPr>
            <a:spAutoFit/>
          </a:bodyPr>
          <a:lstStyle/>
          <a:p>
            <a:pPr fontAlgn="auto">
              <a:spcBef>
                <a:spcPts val="0"/>
              </a:spcBef>
              <a:spcAft>
                <a:spcPts val="0"/>
              </a:spcAft>
              <a:defRPr/>
            </a:pPr>
            <a:r>
              <a:rPr lang="en-US" sz="2800" dirty="0">
                <a:solidFill>
                  <a:schemeClr val="tx1">
                    <a:lumMod val="65000"/>
                    <a:lumOff val="35000"/>
                  </a:schemeClr>
                </a:solidFill>
                <a:latin typeface="+mn-lt"/>
                <a:cs typeface="Arial" pitchFamily="34" charset="0"/>
              </a:rPr>
              <a:t>Harris County Drug Court Foundation</a:t>
            </a:r>
            <a:br>
              <a:rPr lang="en-US" sz="2800" dirty="0">
                <a:solidFill>
                  <a:schemeClr val="tx1">
                    <a:lumMod val="65000"/>
                    <a:lumOff val="35000"/>
                  </a:schemeClr>
                </a:solidFill>
                <a:latin typeface="+mn-lt"/>
                <a:cs typeface="Arial" pitchFamily="34" charset="0"/>
              </a:rPr>
            </a:br>
            <a:r>
              <a:rPr lang="en-US" sz="2800" dirty="0">
                <a:solidFill>
                  <a:schemeClr val="tx1">
                    <a:lumMod val="65000"/>
                    <a:lumOff val="35000"/>
                  </a:schemeClr>
                </a:solidFill>
                <a:latin typeface="+mn-lt"/>
                <a:cs typeface="Arial" pitchFamily="34" charset="0"/>
              </a:rPr>
              <a:t>3217 Montrose Boulevard</a:t>
            </a:r>
            <a:br>
              <a:rPr lang="en-US" sz="2800" dirty="0">
                <a:solidFill>
                  <a:schemeClr val="tx1">
                    <a:lumMod val="65000"/>
                    <a:lumOff val="35000"/>
                  </a:schemeClr>
                </a:solidFill>
                <a:latin typeface="+mn-lt"/>
                <a:cs typeface="Arial" pitchFamily="34" charset="0"/>
              </a:rPr>
            </a:br>
            <a:r>
              <a:rPr lang="en-US" sz="2800" dirty="0">
                <a:solidFill>
                  <a:schemeClr val="tx1">
                    <a:lumMod val="65000"/>
                    <a:lumOff val="35000"/>
                  </a:schemeClr>
                </a:solidFill>
                <a:latin typeface="+mn-lt"/>
                <a:cs typeface="Arial" pitchFamily="34" charset="0"/>
              </a:rPr>
              <a:t>Houston, Texas 77006</a:t>
            </a:r>
          </a:p>
          <a:p>
            <a:pPr fontAlgn="auto">
              <a:spcBef>
                <a:spcPts val="0"/>
              </a:spcBef>
              <a:spcAft>
                <a:spcPts val="0"/>
              </a:spcAft>
              <a:defRPr/>
            </a:pPr>
            <a:endParaRPr lang="en-US" sz="2800" dirty="0">
              <a:solidFill>
                <a:schemeClr val="tx1">
                  <a:lumMod val="65000"/>
                  <a:lumOff val="35000"/>
                </a:schemeClr>
              </a:solidFill>
              <a:latin typeface="+mn-lt"/>
              <a:cs typeface="Arial" pitchFamily="34" charset="0"/>
            </a:endParaRPr>
          </a:p>
          <a:p>
            <a:pPr fontAlgn="auto">
              <a:spcBef>
                <a:spcPts val="0"/>
              </a:spcBef>
              <a:spcAft>
                <a:spcPts val="0"/>
              </a:spcAft>
              <a:defRPr/>
            </a:pPr>
            <a:r>
              <a:rPr lang="en-US" sz="2800" dirty="0">
                <a:solidFill>
                  <a:schemeClr val="tx1">
                    <a:lumMod val="65000"/>
                    <a:lumOff val="35000"/>
                  </a:schemeClr>
                </a:solidFill>
                <a:latin typeface="+mn-lt"/>
                <a:cs typeface="Arial" pitchFamily="34" charset="0"/>
              </a:rPr>
              <a:t>Email: info@hcdcf.org</a:t>
            </a:r>
          </a:p>
          <a:p>
            <a:pPr fontAlgn="auto">
              <a:spcBef>
                <a:spcPts val="0"/>
              </a:spcBef>
              <a:spcAft>
                <a:spcPts val="0"/>
              </a:spcAft>
              <a:defRPr/>
            </a:pPr>
            <a:r>
              <a:rPr lang="en-US" sz="2800" dirty="0">
                <a:solidFill>
                  <a:schemeClr val="tx1">
                    <a:lumMod val="65000"/>
                    <a:lumOff val="35000"/>
                  </a:schemeClr>
                </a:solidFill>
                <a:latin typeface="+mn-lt"/>
                <a:cs typeface="Arial" pitchFamily="34" charset="0"/>
              </a:rPr>
              <a:t>Website: www.hcdcf.org </a:t>
            </a:r>
          </a:p>
          <a:p>
            <a:pPr fontAlgn="auto">
              <a:spcBef>
                <a:spcPts val="0"/>
              </a:spcBef>
              <a:spcAft>
                <a:spcPts val="0"/>
              </a:spcAft>
              <a:defRPr/>
            </a:pPr>
            <a:endParaRPr lang="en-US" dirty="0">
              <a:solidFill>
                <a:prstClr val="white"/>
              </a:solidFill>
              <a:latin typeface="Century Gothic"/>
              <a:cs typeface="+mn-cs"/>
            </a:endParaRPr>
          </a:p>
        </p:txBody>
      </p:sp>
      <p:pic>
        <p:nvPicPr>
          <p:cNvPr id="36867" name="Picture 2" descr="http://i.zdnet.com/blogs/facebook_logo.png"/>
          <p:cNvPicPr>
            <a:picLocks noChangeAspect="1" noChangeArrowheads="1"/>
          </p:cNvPicPr>
          <p:nvPr/>
        </p:nvPicPr>
        <p:blipFill>
          <a:blip r:embed="rId4"/>
          <a:srcRect/>
          <a:stretch>
            <a:fillRect/>
          </a:stretch>
        </p:blipFill>
        <p:spPr bwMode="auto">
          <a:xfrm>
            <a:off x="609600" y="5105400"/>
            <a:ext cx="615950" cy="615950"/>
          </a:xfrm>
          <a:prstGeom prst="rect">
            <a:avLst/>
          </a:prstGeom>
          <a:noFill/>
          <a:ln w="9525">
            <a:noFill/>
            <a:miter lim="800000"/>
            <a:headEnd/>
            <a:tailEnd/>
          </a:ln>
        </p:spPr>
      </p:pic>
      <p:sp>
        <p:nvSpPr>
          <p:cNvPr id="36868" name="TextBox 7"/>
          <p:cNvSpPr txBox="1">
            <a:spLocks noChangeArrowheads="1"/>
          </p:cNvSpPr>
          <p:nvPr/>
        </p:nvSpPr>
        <p:spPr bwMode="auto">
          <a:xfrm>
            <a:off x="4648200" y="457200"/>
            <a:ext cx="4171950" cy="584200"/>
          </a:xfrm>
          <a:prstGeom prst="rect">
            <a:avLst/>
          </a:prstGeom>
          <a:noFill/>
          <a:ln w="9525">
            <a:noFill/>
            <a:miter lim="800000"/>
            <a:headEnd/>
            <a:tailEnd/>
          </a:ln>
        </p:spPr>
        <p:txBody>
          <a:bodyPr wrap="none">
            <a:spAutoFit/>
          </a:bodyPr>
          <a:lstStyle/>
          <a:p>
            <a:r>
              <a:rPr lang="en-US" sz="3200" b="1">
                <a:solidFill>
                  <a:srgbClr val="FF6600"/>
                </a:solidFill>
                <a:latin typeface="Century Gothic" pitchFamily="34" charset="0"/>
              </a:rPr>
              <a:t>Contact Information</a:t>
            </a:r>
          </a:p>
        </p:txBody>
      </p:sp>
      <p:sp>
        <p:nvSpPr>
          <p:cNvPr id="10" name="Slide Number Placeholder 9"/>
          <p:cNvSpPr>
            <a:spLocks noGrp="1"/>
          </p:cNvSpPr>
          <p:nvPr>
            <p:ph type="sldNum" sz="quarter" idx="12"/>
          </p:nvPr>
        </p:nvSpPr>
        <p:spPr/>
        <p:txBody>
          <a:bodyPr/>
          <a:lstStyle/>
          <a:p>
            <a:pPr>
              <a:defRPr/>
            </a:pPr>
            <a:fld id="{0B177946-39E9-4BC0-9DC0-24F174A92F05}" type="slidenum">
              <a:rPr lang="en-US">
                <a:solidFill>
                  <a:schemeClr val="bg1"/>
                </a:solidFill>
              </a:rPr>
              <a:pPr>
                <a:defRPr/>
              </a:pPr>
              <a:t>14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971800"/>
            <a:ext cx="6497638" cy="1725613"/>
          </a:xfrm>
        </p:spPr>
        <p:txBody>
          <a:bodyPr/>
          <a:lstStyle/>
          <a:p>
            <a:pPr fontAlgn="auto">
              <a:spcAft>
                <a:spcPts val="0"/>
              </a:spcAft>
              <a:defRPr/>
            </a:pPr>
            <a:r>
              <a:rPr lang="en-US" sz="4000" b="1" dirty="0" smtClean="0">
                <a:solidFill>
                  <a:schemeClr val="accent3"/>
                </a:solidFill>
                <a:latin typeface="Century Gothic" pitchFamily="34" charset="0"/>
                <a:cs typeface="Arial" pitchFamily="34" charset="0"/>
              </a:rPr>
              <a:t>Drug Treatment Court Foundation of Kalamazoo County </a:t>
            </a:r>
            <a:br>
              <a:rPr lang="en-US" sz="4000" b="1" dirty="0" smtClean="0">
                <a:solidFill>
                  <a:schemeClr val="accent3"/>
                </a:solidFill>
                <a:latin typeface="Century Gothic" pitchFamily="34" charset="0"/>
                <a:cs typeface="Arial" pitchFamily="34" charset="0"/>
              </a:rPr>
            </a:br>
            <a:r>
              <a:rPr lang="en-US" sz="4000" b="1" dirty="0" smtClean="0">
                <a:solidFill>
                  <a:schemeClr val="accent3"/>
                </a:solidFill>
                <a:latin typeface="Century Gothic" pitchFamily="34" charset="0"/>
                <a:cs typeface="Arial" pitchFamily="34" charset="0"/>
              </a:rPr>
              <a:t>(Michigan)</a:t>
            </a:r>
            <a:r>
              <a:rPr lang="en-US" sz="4000" b="1" dirty="0" smtClean="0">
                <a:solidFill>
                  <a:schemeClr val="accent3"/>
                </a:solidFill>
                <a:latin typeface="Century Gothic" pitchFamily="34" charset="0"/>
              </a:rPr>
              <a:t/>
            </a:r>
            <a:br>
              <a:rPr lang="en-US" sz="4000" b="1" dirty="0" smtClean="0">
                <a:solidFill>
                  <a:schemeClr val="accent3"/>
                </a:solidFill>
                <a:latin typeface="Century Gothic" pitchFamily="34" charset="0"/>
              </a:rPr>
            </a:br>
            <a:endParaRPr lang="en-US" sz="4000" dirty="0"/>
          </a:p>
        </p:txBody>
      </p:sp>
      <p:sp>
        <p:nvSpPr>
          <p:cNvPr id="3891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D9CC8EF-726B-4644-B2F4-0B6785FC5F96}" type="slidenum">
              <a:rPr lang="en-US" smtClean="0">
                <a:solidFill>
                  <a:schemeClr val="bg1"/>
                </a:solidFill>
              </a:rPr>
              <a:pPr/>
              <a:t>15</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D7C874-2DF3-420B-9F3E-60963774591D}" type="slidenum">
              <a:rPr lang="en-US">
                <a:solidFill>
                  <a:schemeClr val="bg1"/>
                </a:solidFill>
              </a:rPr>
              <a:pPr>
                <a:defRPr/>
              </a:pPr>
              <a:t>16</a:t>
            </a:fld>
            <a:endParaRPr lang="en-US" dirty="0">
              <a:solidFill>
                <a:schemeClr val="bg1"/>
              </a:solidFill>
            </a:endParaRPr>
          </a:p>
        </p:txBody>
      </p:sp>
      <p:sp>
        <p:nvSpPr>
          <p:cNvPr id="4" name="Rectangle 3"/>
          <p:cNvSpPr/>
          <p:nvPr/>
        </p:nvSpPr>
        <p:spPr>
          <a:xfrm>
            <a:off x="533400" y="1143000"/>
            <a:ext cx="7772400" cy="5262563"/>
          </a:xfrm>
          <a:prstGeom prst="rect">
            <a:avLst/>
          </a:prstGeom>
        </p:spPr>
        <p:txBody>
          <a:bodyPr>
            <a:spAutoFit/>
          </a:bodyPr>
          <a:lstStyle/>
          <a:p>
            <a:pPr marL="466725" indent="-466725">
              <a:buClr>
                <a:schemeClr val="bg2">
                  <a:lumMod val="75000"/>
                </a:schemeClr>
              </a:buClr>
              <a:buFont typeface="Arial" pitchFamily="34" charset="0"/>
              <a:buChar char="•"/>
              <a:defRPr/>
            </a:pPr>
            <a:r>
              <a:rPr lang="en-US" sz="2800" dirty="0">
                <a:solidFill>
                  <a:schemeClr val="tx1">
                    <a:lumMod val="65000"/>
                    <a:lumOff val="35000"/>
                  </a:schemeClr>
                </a:solidFill>
                <a:latin typeface="+mn-lt"/>
                <a:cs typeface="Arial" pitchFamily="34" charset="0"/>
              </a:rPr>
              <a:t>Established in 2003 </a:t>
            </a:r>
          </a:p>
          <a:p>
            <a:pPr marL="466725" indent="-466725">
              <a:buClr>
                <a:schemeClr val="bg2">
                  <a:lumMod val="75000"/>
                </a:schemeClr>
              </a:buClr>
              <a:defRPr/>
            </a:pPr>
            <a:endParaRPr lang="en-US" sz="2800" dirty="0">
              <a:solidFill>
                <a:schemeClr val="tx1">
                  <a:lumMod val="65000"/>
                  <a:lumOff val="35000"/>
                </a:schemeClr>
              </a:solidFill>
              <a:latin typeface="+mn-lt"/>
              <a:cs typeface="Arial" pitchFamily="34" charset="0"/>
            </a:endParaRPr>
          </a:p>
          <a:p>
            <a:pPr marL="466725" indent="-466725">
              <a:buClr>
                <a:schemeClr val="bg2">
                  <a:lumMod val="75000"/>
                </a:schemeClr>
              </a:buClr>
              <a:buFont typeface="Arial" pitchFamily="34" charset="0"/>
              <a:buChar char="•"/>
              <a:defRPr/>
            </a:pPr>
            <a:r>
              <a:rPr lang="en-US" sz="2800" dirty="0">
                <a:solidFill>
                  <a:schemeClr val="tx1">
                    <a:lumMod val="65000"/>
                    <a:lumOff val="35000"/>
                  </a:schemeClr>
                </a:solidFill>
                <a:latin typeface="+mn-lt"/>
                <a:cs typeface="Arial" pitchFamily="34" charset="0"/>
              </a:rPr>
              <a:t>Goals - Finance, Educate, Advocate</a:t>
            </a:r>
          </a:p>
          <a:p>
            <a:pPr marL="466725" indent="-466725">
              <a:buClr>
                <a:schemeClr val="bg2">
                  <a:lumMod val="75000"/>
                </a:schemeClr>
              </a:buClr>
              <a:defRPr/>
            </a:pPr>
            <a:endParaRPr lang="en-US" sz="2800" dirty="0">
              <a:solidFill>
                <a:schemeClr val="tx1">
                  <a:lumMod val="65000"/>
                  <a:lumOff val="35000"/>
                </a:schemeClr>
              </a:solidFill>
              <a:latin typeface="+mn-lt"/>
              <a:cs typeface="Arial" pitchFamily="34" charset="0"/>
            </a:endParaRPr>
          </a:p>
          <a:p>
            <a:pPr marL="466725" indent="-466725">
              <a:buClr>
                <a:schemeClr val="bg2">
                  <a:lumMod val="75000"/>
                </a:schemeClr>
              </a:buClr>
              <a:buFont typeface="Arial" pitchFamily="34" charset="0"/>
              <a:buChar char="•"/>
              <a:defRPr/>
            </a:pPr>
            <a:r>
              <a:rPr lang="en-US" sz="2800" dirty="0">
                <a:solidFill>
                  <a:schemeClr val="tx1">
                    <a:lumMod val="65000"/>
                    <a:lumOff val="35000"/>
                  </a:schemeClr>
                </a:solidFill>
                <a:latin typeface="+mn-lt"/>
                <a:cs typeface="Arial" pitchFamily="34" charset="0"/>
              </a:rPr>
              <a:t>Structure of the Foundation:</a:t>
            </a:r>
          </a:p>
          <a:p>
            <a:pPr marL="466725" indent="-466725">
              <a:defRPr/>
            </a:pPr>
            <a:r>
              <a:rPr lang="en-US" sz="2800" dirty="0">
                <a:solidFill>
                  <a:schemeClr val="tx1">
                    <a:lumMod val="65000"/>
                    <a:lumOff val="35000"/>
                  </a:schemeClr>
                </a:solidFill>
                <a:latin typeface="+mn-lt"/>
                <a:cs typeface="Arial" pitchFamily="34" charset="0"/>
              </a:rPr>
              <a:t>	- Campaign Manager/Fund Raiser</a:t>
            </a:r>
          </a:p>
          <a:p>
            <a:pPr marL="466725" indent="-466725">
              <a:defRPr/>
            </a:pPr>
            <a:r>
              <a:rPr lang="en-US" sz="2800" dirty="0">
                <a:solidFill>
                  <a:schemeClr val="tx1">
                    <a:lumMod val="65000"/>
                    <a:lumOff val="35000"/>
                  </a:schemeClr>
                </a:solidFill>
                <a:latin typeface="+mn-lt"/>
                <a:cs typeface="Arial" pitchFamily="34" charset="0"/>
              </a:rPr>
              <a:t>	- Campaign Cabinet</a:t>
            </a:r>
          </a:p>
          <a:p>
            <a:pPr marL="466725" indent="-466725">
              <a:defRPr/>
            </a:pPr>
            <a:r>
              <a:rPr lang="en-US" sz="2800" dirty="0">
                <a:solidFill>
                  <a:schemeClr val="tx1">
                    <a:lumMod val="65000"/>
                    <a:lumOff val="35000"/>
                  </a:schemeClr>
                </a:solidFill>
                <a:latin typeface="+mn-lt"/>
                <a:cs typeface="Arial" pitchFamily="34" charset="0"/>
              </a:rPr>
              <a:t>	- Board of Directors</a:t>
            </a:r>
          </a:p>
          <a:p>
            <a:pPr marL="466725" indent="-466725">
              <a:defRPr/>
            </a:pPr>
            <a:r>
              <a:rPr lang="en-US" sz="2800" dirty="0">
                <a:solidFill>
                  <a:schemeClr val="tx1">
                    <a:lumMod val="65000"/>
                    <a:lumOff val="35000"/>
                  </a:schemeClr>
                </a:solidFill>
                <a:latin typeface="+mn-lt"/>
                <a:cs typeface="Arial" pitchFamily="34" charset="0"/>
              </a:rPr>
              <a:t>	- Executive Committee</a:t>
            </a:r>
          </a:p>
          <a:p>
            <a:pPr marL="466725" indent="-466725">
              <a:defRPr/>
            </a:pPr>
            <a:r>
              <a:rPr lang="en-US" sz="2800" dirty="0">
                <a:solidFill>
                  <a:schemeClr val="tx1">
                    <a:lumMod val="65000"/>
                    <a:lumOff val="35000"/>
                  </a:schemeClr>
                </a:solidFill>
                <a:latin typeface="+mn-lt"/>
                <a:cs typeface="Arial" pitchFamily="34" charset="0"/>
              </a:rPr>
              <a:t>	- Marketing/Development Committee</a:t>
            </a:r>
          </a:p>
          <a:p>
            <a:pPr marL="466725" indent="-466725">
              <a:defRPr/>
            </a:pPr>
            <a:r>
              <a:rPr lang="en-US" sz="2800" dirty="0">
                <a:solidFill>
                  <a:schemeClr val="tx1">
                    <a:lumMod val="65000"/>
                    <a:lumOff val="35000"/>
                  </a:schemeClr>
                </a:solidFill>
                <a:latin typeface="+mn-lt"/>
                <a:cs typeface="Arial" pitchFamily="34" charset="0"/>
              </a:rPr>
              <a:t>	- Governmental Relations Committee</a:t>
            </a:r>
          </a:p>
          <a:p>
            <a:pPr marL="466725" indent="-466725">
              <a:defRPr/>
            </a:pPr>
            <a:r>
              <a:rPr lang="en-US" sz="2800" dirty="0">
                <a:solidFill>
                  <a:schemeClr val="tx1">
                    <a:lumMod val="65000"/>
                    <a:lumOff val="35000"/>
                  </a:schemeClr>
                </a:solidFill>
                <a:latin typeface="+mn-lt"/>
                <a:cs typeface="Arial" pitchFamily="34" charset="0"/>
              </a:rPr>
              <a:t>	- Finance Committee</a:t>
            </a:r>
          </a:p>
        </p:txBody>
      </p:sp>
      <p:sp>
        <p:nvSpPr>
          <p:cNvPr id="39939" name="TextBox 4"/>
          <p:cNvSpPr txBox="1">
            <a:spLocks noChangeArrowheads="1"/>
          </p:cNvSpPr>
          <p:nvPr/>
        </p:nvSpPr>
        <p:spPr bwMode="auto">
          <a:xfrm>
            <a:off x="6051550" y="457200"/>
            <a:ext cx="2625725" cy="584200"/>
          </a:xfrm>
          <a:prstGeom prst="rect">
            <a:avLst/>
          </a:prstGeom>
          <a:noFill/>
          <a:ln w="9525">
            <a:noFill/>
            <a:miter lim="800000"/>
            <a:headEnd/>
            <a:tailEnd/>
          </a:ln>
        </p:spPr>
        <p:txBody>
          <a:bodyPr wrap="none">
            <a:spAutoFit/>
          </a:bodyPr>
          <a:lstStyle/>
          <a:p>
            <a:pPr algn="r"/>
            <a:r>
              <a:rPr lang="en-US" sz="3200" b="1">
                <a:solidFill>
                  <a:srgbClr val="FF6600"/>
                </a:solidFill>
                <a:latin typeface="Century Gothic" pitchFamily="34" charset="0"/>
              </a:rPr>
              <a:t>Background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60BA77-1E8E-473B-8BE9-4CA6A4F1D24E}" type="slidenum">
              <a:rPr lang="en-US">
                <a:solidFill>
                  <a:schemeClr val="bg1"/>
                </a:solidFill>
              </a:rPr>
              <a:pPr>
                <a:defRPr/>
              </a:pPr>
              <a:t>17</a:t>
            </a:fld>
            <a:endParaRPr lang="en-US" dirty="0">
              <a:solidFill>
                <a:schemeClr val="bg1"/>
              </a:solidFill>
            </a:endParaRPr>
          </a:p>
        </p:txBody>
      </p:sp>
      <p:sp>
        <p:nvSpPr>
          <p:cNvPr id="3" name="TextBox 2"/>
          <p:cNvSpPr txBox="1"/>
          <p:nvPr/>
        </p:nvSpPr>
        <p:spPr>
          <a:xfrm>
            <a:off x="3581400" y="228600"/>
            <a:ext cx="5262563" cy="584200"/>
          </a:xfrm>
          <a:prstGeom prst="rect">
            <a:avLst/>
          </a:prstGeom>
          <a:noFill/>
        </p:spPr>
        <p:txBody>
          <a:bodyPr wrap="none">
            <a:spAutoFit/>
          </a:bodyPr>
          <a:lstStyle/>
          <a:p>
            <a:pPr>
              <a:defRPr/>
            </a:pPr>
            <a:r>
              <a:rPr lang="en-US" sz="3200" b="1" dirty="0">
                <a:solidFill>
                  <a:schemeClr val="accent3"/>
                </a:solidFill>
                <a:latin typeface="Century Gothic" pitchFamily="34" charset="0"/>
              </a:rPr>
              <a:t>Strengths and Challenges</a:t>
            </a:r>
          </a:p>
        </p:txBody>
      </p:sp>
      <p:sp>
        <p:nvSpPr>
          <p:cNvPr id="6" name="Rectangle 5"/>
          <p:cNvSpPr/>
          <p:nvPr/>
        </p:nvSpPr>
        <p:spPr>
          <a:xfrm>
            <a:off x="381000" y="914400"/>
            <a:ext cx="7772400" cy="5694363"/>
          </a:xfrm>
          <a:prstGeom prst="rect">
            <a:avLst/>
          </a:prstGeom>
        </p:spPr>
        <p:txBody>
          <a:bodyPr>
            <a:spAutoFit/>
          </a:bodyPr>
          <a:lstStyle/>
          <a:p>
            <a:pPr marL="466725" indent="-466725">
              <a:defRPr/>
            </a:pPr>
            <a:r>
              <a:rPr lang="en-US" sz="2800" b="1" dirty="0">
                <a:solidFill>
                  <a:schemeClr val="accent2">
                    <a:lumMod val="60000"/>
                    <a:lumOff val="40000"/>
                  </a:schemeClr>
                </a:solidFill>
                <a:latin typeface="+mn-lt"/>
                <a:cs typeface="Arial" pitchFamily="34" charset="0"/>
              </a:rPr>
              <a:t>Strengths</a:t>
            </a:r>
          </a:p>
          <a:p>
            <a:pPr marL="466725" indent="-466725">
              <a:defRPr/>
            </a:pPr>
            <a:r>
              <a:rPr lang="en-US" sz="2800" dirty="0">
                <a:solidFill>
                  <a:schemeClr val="tx1">
                    <a:lumMod val="65000"/>
                    <a:lumOff val="35000"/>
                  </a:schemeClr>
                </a:solidFill>
                <a:latin typeface="+mn-lt"/>
                <a:cs typeface="Arial" pitchFamily="34" charset="0"/>
              </a:rPr>
              <a:t>	- Evaluation</a:t>
            </a:r>
          </a:p>
          <a:p>
            <a:pPr marL="466725" indent="-466725">
              <a:defRPr/>
            </a:pPr>
            <a:r>
              <a:rPr lang="en-US" sz="2800" dirty="0">
                <a:solidFill>
                  <a:schemeClr val="tx1">
                    <a:lumMod val="65000"/>
                    <a:lumOff val="35000"/>
                  </a:schemeClr>
                </a:solidFill>
                <a:latin typeface="+mn-lt"/>
                <a:cs typeface="Arial" pitchFamily="34" charset="0"/>
              </a:rPr>
              <a:t>	- History of the court</a:t>
            </a:r>
          </a:p>
          <a:p>
            <a:pPr marL="466725" indent="-466725">
              <a:defRPr/>
            </a:pPr>
            <a:r>
              <a:rPr lang="en-US" sz="2800" dirty="0">
                <a:solidFill>
                  <a:schemeClr val="tx1">
                    <a:lumMod val="65000"/>
                    <a:lumOff val="35000"/>
                  </a:schemeClr>
                </a:solidFill>
                <a:latin typeface="+mn-lt"/>
                <a:cs typeface="Arial" pitchFamily="34" charset="0"/>
              </a:rPr>
              <a:t>	- Advisory Council</a:t>
            </a:r>
          </a:p>
          <a:p>
            <a:pPr marL="466725" indent="-466725">
              <a:defRPr/>
            </a:pPr>
            <a:r>
              <a:rPr lang="en-US" sz="2800" dirty="0">
                <a:solidFill>
                  <a:schemeClr val="tx1">
                    <a:lumMod val="65000"/>
                    <a:lumOff val="35000"/>
                  </a:schemeClr>
                </a:solidFill>
                <a:latin typeface="+mn-lt"/>
                <a:cs typeface="Arial" pitchFamily="34" charset="0"/>
              </a:rPr>
              <a:t>	- Case Statement</a:t>
            </a:r>
          </a:p>
          <a:p>
            <a:pPr marL="466725" indent="-466725">
              <a:defRPr/>
            </a:pPr>
            <a:r>
              <a:rPr lang="en-US" sz="2800" dirty="0">
                <a:solidFill>
                  <a:schemeClr val="tx1">
                    <a:lumMod val="65000"/>
                    <a:lumOff val="35000"/>
                  </a:schemeClr>
                </a:solidFill>
                <a:latin typeface="+mn-lt"/>
                <a:cs typeface="Arial" pitchFamily="34" charset="0"/>
              </a:rPr>
              <a:t>	- Philanthropic community</a:t>
            </a:r>
          </a:p>
          <a:p>
            <a:pPr marL="466725" indent="-466725">
              <a:defRPr/>
            </a:pPr>
            <a:r>
              <a:rPr lang="en-US" sz="2800" dirty="0">
                <a:solidFill>
                  <a:schemeClr val="tx1">
                    <a:lumMod val="65000"/>
                    <a:lumOff val="35000"/>
                  </a:schemeClr>
                </a:solidFill>
                <a:latin typeface="+mn-lt"/>
                <a:cs typeface="Arial" pitchFamily="34" charset="0"/>
              </a:rPr>
              <a:t>	- Professional manager</a:t>
            </a:r>
          </a:p>
          <a:p>
            <a:pPr marL="466725" indent="-466725">
              <a:defRPr/>
            </a:pPr>
            <a:r>
              <a:rPr lang="en-US" sz="2800" dirty="0">
                <a:solidFill>
                  <a:schemeClr val="tx1">
                    <a:lumMod val="65000"/>
                    <a:lumOff val="35000"/>
                  </a:schemeClr>
                </a:solidFill>
                <a:latin typeface="+mn-lt"/>
                <a:cs typeface="Arial" pitchFamily="34" charset="0"/>
              </a:rPr>
              <a:t>	- Persistence</a:t>
            </a:r>
          </a:p>
          <a:p>
            <a:pPr marL="466725" indent="-466725">
              <a:defRPr/>
            </a:pPr>
            <a:r>
              <a:rPr lang="en-US" sz="2800" dirty="0">
                <a:solidFill>
                  <a:schemeClr val="tx1">
                    <a:lumMod val="65000"/>
                    <a:lumOff val="35000"/>
                  </a:schemeClr>
                </a:solidFill>
                <a:latin typeface="+mn-lt"/>
                <a:cs typeface="Arial" pitchFamily="34" charset="0"/>
              </a:rPr>
              <a:t>	- Public/private partnerships</a:t>
            </a:r>
          </a:p>
          <a:p>
            <a:pPr marL="466725" indent="-466725">
              <a:defRPr/>
            </a:pPr>
            <a:r>
              <a:rPr lang="en-US" sz="2800" dirty="0">
                <a:solidFill>
                  <a:schemeClr val="tx1">
                    <a:lumMod val="65000"/>
                    <a:lumOff val="35000"/>
                  </a:schemeClr>
                </a:solidFill>
                <a:latin typeface="+mn-lt"/>
                <a:cs typeface="Arial" pitchFamily="34" charset="0"/>
              </a:rPr>
              <a:t>	- Court visits</a:t>
            </a:r>
          </a:p>
          <a:p>
            <a:pPr marL="466725" indent="-466725">
              <a:defRPr/>
            </a:pPr>
            <a:r>
              <a:rPr lang="en-US" sz="2800" dirty="0">
                <a:solidFill>
                  <a:schemeClr val="tx1">
                    <a:lumMod val="65000"/>
                    <a:lumOff val="35000"/>
                  </a:schemeClr>
                </a:solidFill>
                <a:latin typeface="+mn-lt"/>
                <a:cs typeface="Arial" pitchFamily="34" charset="0"/>
              </a:rPr>
              <a:t>	- Gatherings</a:t>
            </a:r>
          </a:p>
          <a:p>
            <a:pPr marL="466725" indent="-466725">
              <a:defRPr/>
            </a:pPr>
            <a:r>
              <a:rPr lang="en-US" sz="2800" dirty="0">
                <a:solidFill>
                  <a:schemeClr val="tx1">
                    <a:lumMod val="65000"/>
                    <a:lumOff val="35000"/>
                  </a:schemeClr>
                </a:solidFill>
                <a:latin typeface="+mn-lt"/>
                <a:cs typeface="Arial" pitchFamily="34" charset="0"/>
              </a:rPr>
              <a:t>	- Public Presentations</a:t>
            </a:r>
          </a:p>
          <a:p>
            <a:pPr marL="466725" indent="-466725">
              <a:defRPr/>
            </a:pPr>
            <a:r>
              <a:rPr lang="en-US" sz="2800" dirty="0">
                <a:solidFill>
                  <a:schemeClr val="tx1">
                    <a:lumMod val="65000"/>
                    <a:lumOff val="35000"/>
                  </a:schemeClr>
                </a:solidFill>
                <a:latin typeface="+mn-lt"/>
                <a:cs typeface="Arial" pitchFamily="34" charset="0"/>
              </a:rPr>
              <a:t>	- Committee Structure</a:t>
            </a:r>
          </a:p>
        </p:txBody>
      </p:sp>
      <p:sp>
        <p:nvSpPr>
          <p:cNvPr id="7" name="Rectangle 6"/>
          <p:cNvSpPr/>
          <p:nvPr/>
        </p:nvSpPr>
        <p:spPr>
          <a:xfrm>
            <a:off x="4800600" y="914400"/>
            <a:ext cx="4343400" cy="2246313"/>
          </a:xfrm>
          <a:prstGeom prst="rect">
            <a:avLst/>
          </a:prstGeom>
        </p:spPr>
        <p:txBody>
          <a:bodyPr>
            <a:spAutoFit/>
          </a:bodyPr>
          <a:lstStyle/>
          <a:p>
            <a:pPr marL="466725" indent="-466725">
              <a:defRPr/>
            </a:pPr>
            <a:r>
              <a:rPr lang="en-US" sz="2800" b="1" dirty="0">
                <a:solidFill>
                  <a:schemeClr val="accent2">
                    <a:lumMod val="60000"/>
                    <a:lumOff val="40000"/>
                  </a:schemeClr>
                </a:solidFill>
                <a:latin typeface="Arial" pitchFamily="34" charset="0"/>
                <a:cs typeface="Arial" pitchFamily="34" charset="0"/>
              </a:rPr>
              <a:t>Challenges</a:t>
            </a:r>
          </a:p>
          <a:p>
            <a:pPr marL="223838" indent="-223838">
              <a:defRPr/>
            </a:pPr>
            <a:r>
              <a:rPr lang="en-US" sz="2800" dirty="0">
                <a:solidFill>
                  <a:schemeClr val="tx1">
                    <a:lumMod val="75000"/>
                    <a:lumOff val="25000"/>
                  </a:schemeClr>
                </a:solidFill>
                <a:latin typeface="Arial" pitchFamily="34" charset="0"/>
                <a:cs typeface="Arial" pitchFamily="34" charset="0"/>
              </a:rPr>
              <a:t>	</a:t>
            </a:r>
            <a:r>
              <a:rPr lang="en-US" sz="2800" dirty="0">
                <a:solidFill>
                  <a:schemeClr val="tx1">
                    <a:lumMod val="65000"/>
                    <a:lumOff val="35000"/>
                  </a:schemeClr>
                </a:solidFill>
                <a:latin typeface="+mn-lt"/>
                <a:cs typeface="Arial" pitchFamily="34" charset="0"/>
              </a:rPr>
              <a:t>- Sustenance</a:t>
            </a:r>
          </a:p>
          <a:p>
            <a:pPr marL="223838" indent="-223838">
              <a:defRPr/>
            </a:pPr>
            <a:r>
              <a:rPr lang="en-US" sz="2800" dirty="0">
                <a:solidFill>
                  <a:schemeClr val="tx1">
                    <a:lumMod val="65000"/>
                    <a:lumOff val="35000"/>
                  </a:schemeClr>
                </a:solidFill>
                <a:latin typeface="+mn-lt"/>
                <a:cs typeface="Arial" pitchFamily="34" charset="0"/>
              </a:rPr>
              <a:t>	- Endurance</a:t>
            </a:r>
          </a:p>
          <a:p>
            <a:pPr marL="223838" indent="-223838">
              <a:defRPr/>
            </a:pPr>
            <a:r>
              <a:rPr lang="en-US" sz="2800" dirty="0">
                <a:solidFill>
                  <a:schemeClr val="tx1">
                    <a:lumMod val="65000"/>
                    <a:lumOff val="35000"/>
                  </a:schemeClr>
                </a:solidFill>
                <a:latin typeface="+mn-lt"/>
                <a:cs typeface="Arial" pitchFamily="34" charset="0"/>
              </a:rPr>
              <a:t>	- Political and economic                     	environment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67452B-5B27-4BF1-9A7D-2EC377A6FA10}" type="slidenum">
              <a:rPr lang="en-US">
                <a:solidFill>
                  <a:schemeClr val="bg1"/>
                </a:solidFill>
              </a:rPr>
              <a:pPr>
                <a:defRPr/>
              </a:pPr>
              <a:t>18</a:t>
            </a:fld>
            <a:endParaRPr lang="en-US" dirty="0">
              <a:solidFill>
                <a:schemeClr val="bg1"/>
              </a:solidFill>
            </a:endParaRPr>
          </a:p>
        </p:txBody>
      </p:sp>
      <p:sp>
        <p:nvSpPr>
          <p:cNvPr id="3" name="TextBox 2"/>
          <p:cNvSpPr txBox="1"/>
          <p:nvPr/>
        </p:nvSpPr>
        <p:spPr>
          <a:xfrm>
            <a:off x="1066800" y="533400"/>
            <a:ext cx="7697788" cy="584200"/>
          </a:xfrm>
          <a:prstGeom prst="rect">
            <a:avLst/>
          </a:prstGeom>
          <a:noFill/>
        </p:spPr>
        <p:txBody>
          <a:bodyPr wrap="none">
            <a:spAutoFit/>
          </a:bodyPr>
          <a:lstStyle/>
          <a:p>
            <a:pPr>
              <a:defRPr/>
            </a:pPr>
            <a:r>
              <a:rPr lang="en-US" sz="3200" b="1" dirty="0">
                <a:solidFill>
                  <a:schemeClr val="accent3"/>
                </a:solidFill>
                <a:latin typeface="Century Gothic" pitchFamily="34" charset="0"/>
              </a:rPr>
              <a:t>Recommendations &amp; Lessons Learned</a:t>
            </a:r>
          </a:p>
        </p:txBody>
      </p:sp>
      <p:sp>
        <p:nvSpPr>
          <p:cNvPr id="4" name="Rectangle 3"/>
          <p:cNvSpPr/>
          <p:nvPr/>
        </p:nvSpPr>
        <p:spPr>
          <a:xfrm>
            <a:off x="838200" y="1752600"/>
            <a:ext cx="7467600" cy="4133850"/>
          </a:xfrm>
          <a:prstGeom prst="rect">
            <a:avLst/>
          </a:prstGeom>
        </p:spPr>
        <p:txBody>
          <a:bodyPr>
            <a:spAutoFit/>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Begin by determining clearly how much is to be raised</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Judicial ethical position and participation is critical</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Transparency/participation of AOC</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Committee Structure</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Be Flexible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03A046-A7DD-4954-A0F1-3B26E37C4389}" type="slidenum">
              <a:rPr lang="en-US">
                <a:solidFill>
                  <a:schemeClr val="bg1"/>
                </a:solidFill>
              </a:rPr>
              <a:pPr>
                <a:defRPr/>
              </a:pPr>
              <a:t>19</a:t>
            </a:fld>
            <a:endParaRPr lang="en-US" dirty="0">
              <a:solidFill>
                <a:schemeClr val="bg1"/>
              </a:solidFill>
            </a:endParaRPr>
          </a:p>
        </p:txBody>
      </p:sp>
      <p:sp>
        <p:nvSpPr>
          <p:cNvPr id="3" name="TextBox 2"/>
          <p:cNvSpPr txBox="1"/>
          <p:nvPr/>
        </p:nvSpPr>
        <p:spPr>
          <a:xfrm>
            <a:off x="4038600" y="533400"/>
            <a:ext cx="4602163" cy="584200"/>
          </a:xfrm>
          <a:prstGeom prst="rect">
            <a:avLst/>
          </a:prstGeom>
          <a:noFill/>
        </p:spPr>
        <p:txBody>
          <a:bodyPr wrap="none">
            <a:spAutoFit/>
          </a:bodyPr>
          <a:lstStyle/>
          <a:p>
            <a:pPr>
              <a:defRPr/>
            </a:pPr>
            <a:r>
              <a:rPr lang="en-US" sz="3200" b="1" dirty="0">
                <a:solidFill>
                  <a:schemeClr val="accent3"/>
                </a:solidFill>
                <a:latin typeface="Century Gothic" pitchFamily="34" charset="0"/>
              </a:rPr>
              <a:t>Additional Information</a:t>
            </a:r>
          </a:p>
        </p:txBody>
      </p:sp>
      <p:sp>
        <p:nvSpPr>
          <p:cNvPr id="4" name="Rectangle 3"/>
          <p:cNvSpPr/>
          <p:nvPr/>
        </p:nvSpPr>
        <p:spPr>
          <a:xfrm>
            <a:off x="533400" y="1219200"/>
            <a:ext cx="7467600" cy="5170488"/>
          </a:xfrm>
          <a:prstGeom prst="rect">
            <a:avLst/>
          </a:prstGeom>
        </p:spPr>
        <p:txBody>
          <a:bodyPr>
            <a:spAutoFit/>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Distinguish original Board from sustaining Board</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Successful fundraising – professional; involve foundations; involve public; public relations; relationships</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Marketing – get a professional to volunteer</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rPr>
              <a:t>Ethics – State Bar Ethics Committee; ABA Formal Opinion 08-452, October 17, 2008: </a:t>
            </a:r>
            <a:r>
              <a:rPr lang="en-US" sz="2800" i="1" dirty="0">
                <a:solidFill>
                  <a:schemeClr val="tx1">
                    <a:lumMod val="65000"/>
                    <a:lumOff val="35000"/>
                  </a:schemeClr>
                </a:solidFill>
                <a:latin typeface="+mn-lt"/>
              </a:rPr>
              <a:t>Judges Soliciting Contributions for “Therapeutic” or “Problem-Solving Courts”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Opening Remarks</a:t>
            </a:r>
          </a:p>
        </p:txBody>
      </p:sp>
      <p:sp>
        <p:nvSpPr>
          <p:cNvPr id="24578" name="Content Placeholder 2"/>
          <p:cNvSpPr>
            <a:spLocks noGrp="1"/>
          </p:cNvSpPr>
          <p:nvPr>
            <p:ph idx="1"/>
          </p:nvPr>
        </p:nvSpPr>
        <p:spPr/>
        <p:txBody>
          <a:bodyPr/>
          <a:lstStyle/>
          <a:p>
            <a:pPr eaLnBrk="1" hangingPunct="1"/>
            <a:r>
              <a:rPr lang="en-US" smtClean="0"/>
              <a:t>Acknowledgement of the Need:</a:t>
            </a:r>
          </a:p>
          <a:p>
            <a:pPr lvl="1" eaLnBrk="1" hangingPunct="1"/>
            <a:r>
              <a:rPr lang="en-US" smtClean="0"/>
              <a:t>Fiscal Environments and Shrinking Budgets</a:t>
            </a:r>
          </a:p>
          <a:p>
            <a:pPr lvl="1" eaLnBrk="1" hangingPunct="1"/>
            <a:r>
              <a:rPr lang="en-US" smtClean="0"/>
              <a:t>Nearly 200 technical assistance requests received</a:t>
            </a:r>
          </a:p>
          <a:p>
            <a:pPr eaLnBrk="1" hangingPunct="1"/>
            <a:r>
              <a:rPr lang="en-US" smtClean="0"/>
              <a:t>Acknowledgement of the Challenge</a:t>
            </a:r>
          </a:p>
          <a:p>
            <a:pPr eaLnBrk="1" hangingPunct="1"/>
            <a:r>
              <a:rPr lang="en-US" smtClean="0"/>
              <a:t>Over 20 known Collaborative Court Foundations Nationally</a:t>
            </a:r>
          </a:p>
          <a:p>
            <a:pPr eaLnBrk="1" hangingPunct="1"/>
            <a:r>
              <a:rPr lang="en-US" smtClean="0"/>
              <a:t>Getting Connected and Learning from Others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9697425B-6D30-426D-AEE9-978047A9B2B1}"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371600"/>
            <a:ext cx="8001000" cy="2163763"/>
          </a:xfrm>
        </p:spPr>
        <p:txBody>
          <a:bodyPr rtlCol="0">
            <a:noAutofit/>
          </a:bodyPr>
          <a:lstStyle/>
          <a:p>
            <a:pPr marL="0" indent="0" eaLnBrk="1" fontAlgn="auto" hangingPunct="1">
              <a:spcAft>
                <a:spcPts val="0"/>
              </a:spcAft>
              <a:buClr>
                <a:schemeClr val="accent1">
                  <a:lumMod val="60000"/>
                  <a:lumOff val="40000"/>
                </a:schemeClr>
              </a:buClr>
              <a:buFont typeface="Wingdings 2" pitchFamily="18" charset="2"/>
              <a:buNone/>
              <a:defRPr/>
            </a:pPr>
            <a:r>
              <a:rPr lang="en-US" sz="2800" dirty="0" smtClean="0">
                <a:solidFill>
                  <a:schemeClr val="tx1">
                    <a:lumMod val="75000"/>
                    <a:lumOff val="25000"/>
                  </a:schemeClr>
                </a:solidFill>
              </a:rPr>
              <a:t>Honorable William G. Schma Circuit Court Judge (ret), President </a:t>
            </a:r>
          </a:p>
          <a:p>
            <a:pPr marL="0" indent="0" eaLnBrk="1" fontAlgn="auto" hangingPunct="1">
              <a:spcAft>
                <a:spcPts val="0"/>
              </a:spcAft>
              <a:buClr>
                <a:schemeClr val="accent1">
                  <a:lumMod val="60000"/>
                  <a:lumOff val="40000"/>
                </a:schemeClr>
              </a:buClr>
              <a:buFont typeface="Wingdings 2" pitchFamily="18" charset="2"/>
              <a:buNone/>
              <a:defRPr/>
            </a:pPr>
            <a:r>
              <a:rPr lang="en-US" sz="2800" dirty="0" smtClean="0">
                <a:solidFill>
                  <a:schemeClr val="tx1">
                    <a:lumMod val="75000"/>
                    <a:lumOff val="25000"/>
                  </a:schemeClr>
                </a:solidFill>
              </a:rPr>
              <a:t>Drug Treatment Court Foundation of Kalamazoo County</a:t>
            </a:r>
          </a:p>
          <a:p>
            <a:pPr marL="0" indent="0" eaLnBrk="1" fontAlgn="auto" hangingPunct="1">
              <a:spcAft>
                <a:spcPts val="0"/>
              </a:spcAft>
              <a:buClr>
                <a:schemeClr val="accent1">
                  <a:lumMod val="60000"/>
                  <a:lumOff val="40000"/>
                </a:schemeClr>
              </a:buClr>
              <a:buFont typeface="Wingdings 2" pitchFamily="18" charset="2"/>
              <a:buNone/>
              <a:defRPr/>
            </a:pPr>
            <a:r>
              <a:rPr lang="en-US" sz="2800" dirty="0" smtClean="0">
                <a:solidFill>
                  <a:schemeClr val="tx1">
                    <a:lumMod val="65000"/>
                    <a:lumOff val="35000"/>
                  </a:schemeClr>
                </a:solidFill>
              </a:rPr>
              <a:t>E-Mail: </a:t>
            </a:r>
            <a:r>
              <a:rPr lang="en-US" sz="2800" b="1" u="sng" dirty="0" smtClean="0">
                <a:solidFill>
                  <a:srgbClr val="00B0F0"/>
                </a:solidFill>
                <a:hlinkClick r:id="rId2"/>
              </a:rPr>
              <a:t>wschma@sbcglobal.net</a:t>
            </a:r>
            <a:endParaRPr lang="en-US" sz="2800" b="1" u="sng" dirty="0" smtClean="0">
              <a:solidFill>
                <a:srgbClr val="00B0F0"/>
              </a:solidFill>
            </a:endParaRPr>
          </a:p>
          <a:p>
            <a:pPr marL="0" indent="0" eaLnBrk="1" fontAlgn="auto" hangingPunct="1">
              <a:spcAft>
                <a:spcPts val="0"/>
              </a:spcAft>
              <a:buClr>
                <a:schemeClr val="accent1">
                  <a:lumMod val="60000"/>
                  <a:lumOff val="40000"/>
                </a:schemeClr>
              </a:buClr>
              <a:buFont typeface="Wingdings 2" pitchFamily="18" charset="2"/>
              <a:buNone/>
              <a:defRPr/>
            </a:pPr>
            <a:r>
              <a:rPr lang="en-US" sz="2800" dirty="0" smtClean="0">
                <a:solidFill>
                  <a:schemeClr val="tx1">
                    <a:lumMod val="65000"/>
                    <a:lumOff val="35000"/>
                  </a:schemeClr>
                </a:solidFill>
              </a:rPr>
              <a:t>Web: </a:t>
            </a:r>
            <a:r>
              <a:rPr lang="en-US" sz="2800" b="1" dirty="0" smtClean="0">
                <a:solidFill>
                  <a:schemeClr val="tx1">
                    <a:lumMod val="65000"/>
                    <a:lumOff val="35000"/>
                  </a:schemeClr>
                </a:solidFill>
                <a:hlinkClick r:id="rId3" action="ppaction://hlinkfile"/>
              </a:rPr>
              <a:t>drugcourtfoundation.org</a:t>
            </a:r>
            <a:endParaRPr lang="en-US" sz="2800" b="1" dirty="0">
              <a:solidFill>
                <a:schemeClr val="tx1">
                  <a:lumMod val="65000"/>
                  <a:lumOff val="35000"/>
                </a:schemeClr>
              </a:solidFill>
            </a:endParaRPr>
          </a:p>
          <a:p>
            <a:pPr eaLnBrk="1" fontAlgn="auto" hangingPunct="1">
              <a:lnSpc>
                <a:spcPct val="90000"/>
              </a:lnSpc>
              <a:spcAft>
                <a:spcPts val="0"/>
              </a:spcAft>
              <a:buClr>
                <a:schemeClr val="accent1">
                  <a:lumMod val="60000"/>
                  <a:lumOff val="40000"/>
                </a:schemeClr>
              </a:buClr>
              <a:buFont typeface="Wingdings 2" pitchFamily="18" charset="2"/>
              <a:buNone/>
              <a:defRPr/>
            </a:pPr>
            <a:r>
              <a:rPr lang="en-US" sz="2800" dirty="0" smtClean="0">
                <a:solidFill>
                  <a:schemeClr val="tx1">
                    <a:lumMod val="65000"/>
                    <a:lumOff val="35000"/>
                  </a:schemeClr>
                </a:solidFill>
              </a:rPr>
              <a:t>Phone: (269) 491-2214</a:t>
            </a:r>
            <a:endParaRPr lang="en-US" sz="28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pPr>
              <a:defRPr/>
            </a:pPr>
            <a:fld id="{0FFE13EC-739C-46CB-A296-7D23FB13532B}" type="slidenum">
              <a:rPr lang="en-US">
                <a:solidFill>
                  <a:schemeClr val="bg1"/>
                </a:solidFill>
              </a:rPr>
              <a:pPr>
                <a:defRPr/>
              </a:pPr>
              <a:t>20</a:t>
            </a:fld>
            <a:endParaRPr lang="en-US" dirty="0">
              <a:solidFill>
                <a:schemeClr val="bg1"/>
              </a:solidFill>
            </a:endParaRPr>
          </a:p>
        </p:txBody>
      </p:sp>
      <p:sp>
        <p:nvSpPr>
          <p:cNvPr id="44035" name="TextBox 7"/>
          <p:cNvSpPr txBox="1">
            <a:spLocks noChangeArrowheads="1"/>
          </p:cNvSpPr>
          <p:nvPr/>
        </p:nvSpPr>
        <p:spPr bwMode="auto">
          <a:xfrm>
            <a:off x="4648200" y="457200"/>
            <a:ext cx="4171950" cy="584200"/>
          </a:xfrm>
          <a:prstGeom prst="rect">
            <a:avLst/>
          </a:prstGeom>
          <a:noFill/>
          <a:ln w="9525">
            <a:noFill/>
            <a:miter lim="800000"/>
            <a:headEnd/>
            <a:tailEnd/>
          </a:ln>
        </p:spPr>
        <p:txBody>
          <a:bodyPr wrap="none">
            <a:spAutoFit/>
          </a:bodyPr>
          <a:lstStyle/>
          <a:p>
            <a:r>
              <a:rPr lang="en-US" sz="3200" b="1">
                <a:solidFill>
                  <a:srgbClr val="FF6600"/>
                </a:solidFill>
                <a:latin typeface="Century Gothic" pitchFamily="34" charset="0"/>
              </a:rPr>
              <a:t>Contact Information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057400"/>
            <a:ext cx="6497638" cy="1725613"/>
          </a:xfrm>
        </p:spPr>
        <p:txBody>
          <a:bodyPr/>
          <a:lstStyle/>
          <a:p>
            <a:pPr fontAlgn="auto">
              <a:spcAft>
                <a:spcPts val="0"/>
              </a:spcAft>
              <a:defRPr/>
            </a:pPr>
            <a:r>
              <a:rPr lang="en-US" dirty="0" smtClean="0">
                <a:solidFill>
                  <a:srgbClr val="0070C0"/>
                </a:solidFill>
              </a:rPr>
              <a:t> </a:t>
            </a:r>
            <a:br>
              <a:rPr lang="en-US" dirty="0" smtClean="0">
                <a:solidFill>
                  <a:srgbClr val="0070C0"/>
                </a:solidFill>
              </a:rPr>
            </a:br>
            <a:r>
              <a:rPr lang="en-US" sz="4000" b="1" dirty="0" smtClean="0">
                <a:solidFill>
                  <a:srgbClr val="FF6600"/>
                </a:solidFill>
                <a:latin typeface="Century Gothic" pitchFamily="34" charset="0"/>
                <a:cs typeface="Arial" pitchFamily="34" charset="0"/>
              </a:rPr>
              <a:t>The</a:t>
            </a:r>
            <a:r>
              <a:rPr lang="en-US" sz="4000" dirty="0" smtClean="0">
                <a:solidFill>
                  <a:srgbClr val="FF6600"/>
                </a:solidFill>
                <a:latin typeface="Century Gothic" pitchFamily="34" charset="0"/>
                <a:cs typeface="Arial" pitchFamily="34" charset="0"/>
              </a:rPr>
              <a:t> </a:t>
            </a:r>
            <a:r>
              <a:rPr lang="en-US" sz="4000" b="1" dirty="0" smtClean="0">
                <a:solidFill>
                  <a:srgbClr val="FF6600"/>
                </a:solidFill>
                <a:latin typeface="Century Gothic" pitchFamily="34" charset="0"/>
                <a:cs typeface="Arial" pitchFamily="34" charset="0"/>
              </a:rPr>
              <a:t>Nashville Drug Court </a:t>
            </a:r>
            <a:br>
              <a:rPr lang="en-US" sz="4000" b="1" dirty="0" smtClean="0">
                <a:solidFill>
                  <a:srgbClr val="FF6600"/>
                </a:solidFill>
                <a:latin typeface="Century Gothic" pitchFamily="34" charset="0"/>
                <a:cs typeface="Arial" pitchFamily="34" charset="0"/>
              </a:rPr>
            </a:br>
            <a:r>
              <a:rPr lang="en-US" sz="4000" b="1" dirty="0" smtClean="0">
                <a:solidFill>
                  <a:srgbClr val="FF6600"/>
                </a:solidFill>
                <a:latin typeface="Century Gothic" pitchFamily="34" charset="0"/>
                <a:cs typeface="Arial" pitchFamily="34" charset="0"/>
              </a:rPr>
              <a:t>Support Foundation, Inc. </a:t>
            </a:r>
            <a:br>
              <a:rPr lang="en-US" sz="4000" b="1" dirty="0" smtClean="0">
                <a:solidFill>
                  <a:srgbClr val="FF6600"/>
                </a:solidFill>
                <a:latin typeface="Century Gothic" pitchFamily="34" charset="0"/>
                <a:cs typeface="Arial" pitchFamily="34" charset="0"/>
              </a:rPr>
            </a:br>
            <a:r>
              <a:rPr lang="en-US" sz="4000" b="1" dirty="0" smtClean="0">
                <a:solidFill>
                  <a:srgbClr val="FF6600"/>
                </a:solidFill>
                <a:latin typeface="Century Gothic" pitchFamily="34" charset="0"/>
                <a:cs typeface="Arial" pitchFamily="34" charset="0"/>
              </a:rPr>
              <a:t>(NDCSF)</a:t>
            </a:r>
            <a:endParaRPr lang="en-US" sz="4000" dirty="0">
              <a:latin typeface="Century Gothic" pitchFamily="34" charset="0"/>
              <a:cs typeface="Arial" pitchFamily="34" charset="0"/>
            </a:endParaRPr>
          </a:p>
        </p:txBody>
      </p:sp>
      <p:sp>
        <p:nvSpPr>
          <p:cNvPr id="4505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8A42C97-166A-4044-B227-E216C3F588FE}" type="slidenum">
              <a:rPr lang="en-US" smtClean="0">
                <a:solidFill>
                  <a:schemeClr val="bg1"/>
                </a:solidFill>
              </a:rPr>
              <a:pPr/>
              <a:t>21</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382000" cy="5862638"/>
          </a:xfrm>
          <a:prstGeom prst="rect">
            <a:avLst/>
          </a:prstGeom>
        </p:spPr>
        <p:txBody>
          <a:bodyPr>
            <a:spAutoFit/>
          </a:bodyPr>
          <a:lstStyle/>
          <a:p>
            <a:pPr marL="1257300" lvl="2" indent="-342900">
              <a:buClr>
                <a:schemeClr val="accent2">
                  <a:lumMod val="60000"/>
                  <a:lumOff val="40000"/>
                </a:schemeClr>
              </a:buClr>
              <a:buFont typeface="Arial"/>
              <a:buChar char="•"/>
              <a:defRPr/>
            </a:pPr>
            <a:r>
              <a:rPr lang="en-US" sz="2500" dirty="0">
                <a:solidFill>
                  <a:schemeClr val="tx1">
                    <a:lumMod val="75000"/>
                    <a:lumOff val="25000"/>
                  </a:schemeClr>
                </a:solidFill>
                <a:latin typeface="+mn-lt"/>
              </a:rPr>
              <a:t>Established in 1996</a:t>
            </a:r>
          </a:p>
          <a:p>
            <a:pPr marL="1257300" lvl="2" indent="-342900">
              <a:buClr>
                <a:schemeClr val="accent2">
                  <a:lumMod val="60000"/>
                  <a:lumOff val="40000"/>
                </a:schemeClr>
              </a:buClr>
              <a:buFont typeface="Arial"/>
              <a:buChar char="•"/>
              <a:defRPr/>
            </a:pPr>
            <a:r>
              <a:rPr lang="en-US" sz="2500" dirty="0">
                <a:solidFill>
                  <a:schemeClr val="tx1">
                    <a:lumMod val="75000"/>
                    <a:lumOff val="25000"/>
                  </a:schemeClr>
                </a:solidFill>
                <a:latin typeface="+mn-lt"/>
              </a:rPr>
              <a:t>The mission: to help generate support and provide direct service support for the Davidson County Drug Court (DC4) and educate others about the link between substance abuse and crime.  </a:t>
            </a:r>
          </a:p>
          <a:p>
            <a:pPr marL="1257300" lvl="2" indent="-342900">
              <a:buClr>
                <a:schemeClr val="accent2">
                  <a:lumMod val="60000"/>
                  <a:lumOff val="40000"/>
                </a:schemeClr>
              </a:buClr>
              <a:buFont typeface="Arial"/>
              <a:buChar char="•"/>
              <a:defRPr/>
            </a:pPr>
            <a:r>
              <a:rPr lang="en-US" sz="2500" dirty="0">
                <a:solidFill>
                  <a:schemeClr val="tx1">
                    <a:lumMod val="75000"/>
                    <a:lumOff val="25000"/>
                  </a:schemeClr>
                </a:solidFill>
                <a:latin typeface="+mn-lt"/>
              </a:rPr>
              <a:t>DC4 utilizes an “integrated court model” combines supervision and treatment for addiction and co-occurring mental health disorders while still holding the offender accountable for their criminal behavior.  </a:t>
            </a:r>
          </a:p>
          <a:p>
            <a:pPr marL="1257300" lvl="2" indent="-342900">
              <a:buClr>
                <a:schemeClr val="accent2">
                  <a:lumMod val="60000"/>
                  <a:lumOff val="40000"/>
                </a:schemeClr>
              </a:buClr>
              <a:buFont typeface="Arial"/>
              <a:buChar char="•"/>
              <a:defRPr/>
            </a:pPr>
            <a:r>
              <a:rPr lang="en-US" sz="2500" dirty="0">
                <a:solidFill>
                  <a:schemeClr val="tx1">
                    <a:lumMod val="75000"/>
                    <a:lumOff val="25000"/>
                  </a:schemeClr>
                </a:solidFill>
                <a:latin typeface="+mn-lt"/>
              </a:rPr>
              <a:t>The goal is to reduce incarcerated populations, and lower recidivism rates and societal costs associated with repeat offenders who suffer from addictive disorders. </a:t>
            </a:r>
          </a:p>
        </p:txBody>
      </p:sp>
      <p:sp>
        <p:nvSpPr>
          <p:cNvPr id="46082" name="TextBox 3"/>
          <p:cNvSpPr txBox="1">
            <a:spLocks noChangeArrowheads="1"/>
          </p:cNvSpPr>
          <p:nvPr/>
        </p:nvSpPr>
        <p:spPr bwMode="auto">
          <a:xfrm>
            <a:off x="609600" y="304800"/>
            <a:ext cx="8288338" cy="584200"/>
          </a:xfrm>
          <a:prstGeom prst="rect">
            <a:avLst/>
          </a:prstGeom>
          <a:noFill/>
          <a:ln w="9525">
            <a:noFill/>
            <a:miter lim="800000"/>
            <a:headEnd/>
            <a:tailEnd/>
          </a:ln>
        </p:spPr>
        <p:txBody>
          <a:bodyPr wrap="none">
            <a:spAutoFit/>
          </a:bodyPr>
          <a:lstStyle/>
          <a:p>
            <a:r>
              <a:rPr lang="en-US" sz="3200" b="1">
                <a:solidFill>
                  <a:srgbClr val="FF6600"/>
                </a:solidFill>
                <a:latin typeface="Century Gothic" pitchFamily="34" charset="0"/>
              </a:rPr>
              <a:t>Nashville Drug Court Support Foundation</a:t>
            </a:r>
          </a:p>
        </p:txBody>
      </p:sp>
      <p:sp>
        <p:nvSpPr>
          <p:cNvPr id="6" name="Slide Number Placeholder 5"/>
          <p:cNvSpPr>
            <a:spLocks noGrp="1"/>
          </p:cNvSpPr>
          <p:nvPr>
            <p:ph type="sldNum" sz="quarter" idx="12"/>
          </p:nvPr>
        </p:nvSpPr>
        <p:spPr/>
        <p:txBody>
          <a:bodyPr/>
          <a:lstStyle/>
          <a:p>
            <a:pPr>
              <a:defRPr/>
            </a:pPr>
            <a:fld id="{E02A0C24-03CB-4D90-927B-32B3DB1424A7}" type="slidenum">
              <a:rPr lang="en-US">
                <a:solidFill>
                  <a:schemeClr val="bg1"/>
                </a:solidFill>
              </a:rPr>
              <a:pPr>
                <a:defRPr/>
              </a:pPr>
              <a:t>22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04800" y="914400"/>
            <a:ext cx="5927725" cy="4343400"/>
          </a:xfrm>
        </p:spPr>
        <p:txBody>
          <a:bodyPr rtlCol="0">
            <a:noAutofit/>
          </a:bodyPr>
          <a:lstStyle/>
          <a:p>
            <a:pPr marL="346075" lvl="2" indent="-234950" eaLnBrk="1" hangingPunct="1">
              <a:spcBef>
                <a:spcPct val="0"/>
              </a:spcBef>
              <a:buClr>
                <a:schemeClr val="accent1">
                  <a:lumMod val="60000"/>
                  <a:lumOff val="40000"/>
                </a:schemeClr>
              </a:buClr>
              <a:buFont typeface="Arial"/>
              <a:buChar char="•"/>
              <a:defRPr/>
            </a:pPr>
            <a:r>
              <a:rPr lang="en-US" dirty="0" smtClean="0">
                <a:solidFill>
                  <a:schemeClr val="tx1">
                    <a:lumMod val="75000"/>
                    <a:lumOff val="25000"/>
                  </a:schemeClr>
                </a:solidFill>
                <a:cs typeface="Arial" charset="0"/>
              </a:rPr>
              <a:t>Works in collaboration with current DC4 participants and alumni to provide drug and alcohol abuse and education programming to hundreds of youth each year.  </a:t>
            </a:r>
          </a:p>
          <a:p>
            <a:pPr marL="346075" lvl="2" indent="-234950" eaLnBrk="1" hangingPunct="1">
              <a:spcBef>
                <a:spcPct val="0"/>
              </a:spcBef>
              <a:buClr>
                <a:schemeClr val="accent1">
                  <a:lumMod val="60000"/>
                  <a:lumOff val="40000"/>
                </a:schemeClr>
              </a:buClr>
              <a:buFont typeface="Arial"/>
              <a:buChar char="•"/>
              <a:defRPr/>
            </a:pPr>
            <a:endParaRPr lang="en-US" dirty="0" smtClean="0">
              <a:solidFill>
                <a:schemeClr val="tx1">
                  <a:lumMod val="75000"/>
                  <a:lumOff val="25000"/>
                </a:schemeClr>
              </a:solidFill>
              <a:cs typeface="Arial" charset="0"/>
            </a:endParaRPr>
          </a:p>
          <a:p>
            <a:pPr marL="346075" lvl="2" indent="-234950" eaLnBrk="1" hangingPunct="1">
              <a:spcBef>
                <a:spcPct val="0"/>
              </a:spcBef>
              <a:buClr>
                <a:schemeClr val="accent1">
                  <a:lumMod val="60000"/>
                  <a:lumOff val="40000"/>
                </a:schemeClr>
              </a:buClr>
              <a:buFont typeface="Arial"/>
              <a:buChar char="•"/>
              <a:defRPr/>
            </a:pPr>
            <a:r>
              <a:rPr lang="en-US" dirty="0" smtClean="0">
                <a:solidFill>
                  <a:schemeClr val="tx1">
                    <a:lumMod val="75000"/>
                    <a:lumOff val="25000"/>
                  </a:schemeClr>
                </a:solidFill>
                <a:cs typeface="Arial" charset="0"/>
              </a:rPr>
              <a:t>Partners with the Davidson County Mental Health Court to help provide residential specialty court program services to participants in the Mental Health Court Program.  </a:t>
            </a:r>
          </a:p>
          <a:p>
            <a:pPr marL="346075" lvl="2" indent="-234950" eaLnBrk="1" hangingPunct="1">
              <a:spcBef>
                <a:spcPct val="0"/>
              </a:spcBef>
              <a:buClr>
                <a:schemeClr val="accent1">
                  <a:lumMod val="60000"/>
                  <a:lumOff val="40000"/>
                </a:schemeClr>
              </a:buClr>
              <a:buFont typeface="Arial"/>
              <a:buChar char="•"/>
              <a:defRPr/>
            </a:pPr>
            <a:endParaRPr lang="en-US" dirty="0" smtClean="0">
              <a:solidFill>
                <a:schemeClr val="tx1">
                  <a:lumMod val="75000"/>
                  <a:lumOff val="25000"/>
                </a:schemeClr>
              </a:solidFill>
              <a:cs typeface="Arial" charset="0"/>
            </a:endParaRPr>
          </a:p>
          <a:p>
            <a:pPr marL="346075" lvl="2" indent="-234950" eaLnBrk="1" hangingPunct="1">
              <a:spcBef>
                <a:spcPct val="0"/>
              </a:spcBef>
              <a:buClr>
                <a:schemeClr val="accent1">
                  <a:lumMod val="60000"/>
                  <a:lumOff val="40000"/>
                </a:schemeClr>
              </a:buClr>
              <a:buFont typeface="Arial"/>
              <a:buChar char="•"/>
              <a:defRPr/>
            </a:pPr>
            <a:r>
              <a:rPr lang="en-US" dirty="0" smtClean="0">
                <a:solidFill>
                  <a:schemeClr val="tx1">
                    <a:lumMod val="75000"/>
                    <a:lumOff val="25000"/>
                  </a:schemeClr>
                </a:solidFill>
                <a:cs typeface="Arial" charset="0"/>
              </a:rPr>
              <a:t>Works with agencies and stakeholders at the federal, state and local levels to help increase public awareness about the link between crime and substance abuse disorders.  </a:t>
            </a:r>
          </a:p>
          <a:p>
            <a:pPr marL="346075" lvl="2" indent="-234950" eaLnBrk="1" hangingPunct="1">
              <a:spcBef>
                <a:spcPct val="0"/>
              </a:spcBef>
              <a:buClr>
                <a:schemeClr val="accent1">
                  <a:lumMod val="60000"/>
                  <a:lumOff val="40000"/>
                </a:schemeClr>
              </a:buClr>
              <a:buFont typeface="Arial"/>
              <a:buChar char="•"/>
              <a:defRPr/>
            </a:pPr>
            <a:endParaRPr lang="en-US" dirty="0" smtClean="0">
              <a:solidFill>
                <a:schemeClr val="tx1">
                  <a:lumMod val="75000"/>
                  <a:lumOff val="25000"/>
                </a:schemeClr>
              </a:solidFill>
              <a:cs typeface="Arial" charset="0"/>
            </a:endParaRPr>
          </a:p>
          <a:p>
            <a:pPr marL="346075" lvl="2" indent="-234950" eaLnBrk="1" hangingPunct="1">
              <a:spcBef>
                <a:spcPct val="0"/>
              </a:spcBef>
              <a:buClr>
                <a:schemeClr val="accent1">
                  <a:lumMod val="60000"/>
                  <a:lumOff val="40000"/>
                </a:schemeClr>
              </a:buClr>
              <a:buFont typeface="Arial"/>
              <a:buChar char="•"/>
              <a:defRPr/>
            </a:pPr>
            <a:r>
              <a:rPr lang="en-US" dirty="0" smtClean="0">
                <a:solidFill>
                  <a:schemeClr val="tx1">
                    <a:lumMod val="75000"/>
                    <a:lumOff val="25000"/>
                  </a:schemeClr>
                </a:solidFill>
                <a:cs typeface="Arial" charset="0"/>
              </a:rPr>
              <a:t>Believes that if such issues are adequately and properly addressed that social, criminal and economic costs (including healthcare) could be reduced commensurately.  </a:t>
            </a:r>
          </a:p>
          <a:p>
            <a:pPr marL="346075" indent="-234950" eaLnBrk="1" fontAlgn="auto" hangingPunct="1">
              <a:spcAft>
                <a:spcPts val="0"/>
              </a:spcAft>
              <a:buClr>
                <a:schemeClr val="accent1">
                  <a:lumMod val="60000"/>
                  <a:lumOff val="40000"/>
                </a:schemeClr>
              </a:buClr>
              <a:defRPr/>
            </a:pPr>
            <a:endParaRPr lang="en-US" sz="2000" dirty="0" smtClean="0">
              <a:solidFill>
                <a:schemeClr val="tx1">
                  <a:lumMod val="65000"/>
                  <a:lumOff val="35000"/>
                </a:schemeClr>
              </a:solidFill>
            </a:endParaRPr>
          </a:p>
        </p:txBody>
      </p:sp>
      <p:sp>
        <p:nvSpPr>
          <p:cNvPr id="48130" name="TextBox 4"/>
          <p:cNvSpPr txBox="1">
            <a:spLocks noChangeArrowheads="1"/>
          </p:cNvSpPr>
          <p:nvPr/>
        </p:nvSpPr>
        <p:spPr bwMode="auto">
          <a:xfrm>
            <a:off x="609600" y="228600"/>
            <a:ext cx="8288338" cy="584200"/>
          </a:xfrm>
          <a:prstGeom prst="rect">
            <a:avLst/>
          </a:prstGeom>
          <a:noFill/>
          <a:ln w="9525">
            <a:noFill/>
            <a:miter lim="800000"/>
            <a:headEnd/>
            <a:tailEnd/>
          </a:ln>
        </p:spPr>
        <p:txBody>
          <a:bodyPr wrap="none">
            <a:spAutoFit/>
          </a:bodyPr>
          <a:lstStyle/>
          <a:p>
            <a:r>
              <a:rPr lang="en-US" sz="3200" b="1">
                <a:solidFill>
                  <a:srgbClr val="FF6600"/>
                </a:solidFill>
                <a:latin typeface="Century Gothic" pitchFamily="34" charset="0"/>
              </a:rPr>
              <a:t>Nashville Drug Court Support Foundation</a:t>
            </a:r>
          </a:p>
        </p:txBody>
      </p:sp>
      <p:pic>
        <p:nvPicPr>
          <p:cNvPr id="6" name="Picture 2" descr="C:\Users\Dana\AppData\Local\Microsoft\Windows\Temporary Internet Files\Low\Content.IE5\WVNWR00P\DC4Logo[1].jpg"/>
          <p:cNvPicPr>
            <a:picLocks noChangeAspect="1" noChangeArrowheads="1"/>
          </p:cNvPicPr>
          <p:nvPr/>
        </p:nvPicPr>
        <p:blipFill>
          <a:blip r:embed="rId2" cstate="screen"/>
          <a:srcRect/>
          <a:stretch>
            <a:fillRect/>
          </a:stretch>
        </p:blipFill>
        <p:spPr>
          <a:xfrm>
            <a:off x="6477000" y="2209800"/>
            <a:ext cx="2172041" cy="24384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8" name="Slide Number Placeholder 7"/>
          <p:cNvSpPr>
            <a:spLocks noGrp="1"/>
          </p:cNvSpPr>
          <p:nvPr>
            <p:ph type="sldNum" sz="quarter" idx="12"/>
          </p:nvPr>
        </p:nvSpPr>
        <p:spPr/>
        <p:txBody>
          <a:bodyPr/>
          <a:lstStyle/>
          <a:p>
            <a:pPr>
              <a:defRPr/>
            </a:pPr>
            <a:fld id="{638CDF60-2EAD-42DB-B08E-5043FCAD020E}" type="slidenum">
              <a:rPr lang="en-US">
                <a:solidFill>
                  <a:schemeClr val="bg1"/>
                </a:solidFill>
              </a:rPr>
              <a:pPr>
                <a:defRPr/>
              </a:pPr>
              <a:t>23</a:t>
            </a:fld>
            <a:endParaRPr lang="en-US" dirty="0">
              <a:solidFill>
                <a:schemeClr val="bg1"/>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4"/>
          <p:cNvSpPr txBox="1">
            <a:spLocks noChangeArrowheads="1"/>
          </p:cNvSpPr>
          <p:nvPr/>
        </p:nvSpPr>
        <p:spPr bwMode="auto">
          <a:xfrm>
            <a:off x="609600" y="457200"/>
            <a:ext cx="8288338" cy="584200"/>
          </a:xfrm>
          <a:prstGeom prst="rect">
            <a:avLst/>
          </a:prstGeom>
          <a:noFill/>
          <a:ln w="9525">
            <a:noFill/>
            <a:miter lim="800000"/>
            <a:headEnd/>
            <a:tailEnd/>
          </a:ln>
        </p:spPr>
        <p:txBody>
          <a:bodyPr wrap="none">
            <a:spAutoFit/>
          </a:bodyPr>
          <a:lstStyle/>
          <a:p>
            <a:r>
              <a:rPr lang="en-US" sz="3200" b="1">
                <a:solidFill>
                  <a:srgbClr val="FF6600"/>
                </a:solidFill>
              </a:rPr>
              <a:t>Nashville Drug Court Support Foundation</a:t>
            </a:r>
          </a:p>
        </p:txBody>
      </p:sp>
      <p:sp>
        <p:nvSpPr>
          <p:cNvPr id="8" name="Rectangle 7"/>
          <p:cNvSpPr/>
          <p:nvPr/>
        </p:nvSpPr>
        <p:spPr>
          <a:xfrm>
            <a:off x="762000" y="1600200"/>
            <a:ext cx="7696200" cy="2246313"/>
          </a:xfrm>
          <a:prstGeom prst="rect">
            <a:avLst/>
          </a:prstGeom>
        </p:spPr>
        <p:txBody>
          <a:bodyPr>
            <a:spAutoFit/>
          </a:bodyPr>
          <a:lstStyle/>
          <a:p>
            <a:pPr>
              <a:buClr>
                <a:schemeClr val="accent2">
                  <a:lumMod val="60000"/>
                  <a:lumOff val="40000"/>
                </a:schemeClr>
              </a:buClr>
              <a:buSzPct val="120000"/>
              <a:buFont typeface="Arial" pitchFamily="34" charset="0"/>
              <a:buChar char="•"/>
              <a:defRPr/>
            </a:pPr>
            <a:r>
              <a:rPr lang="en-US" sz="2800" dirty="0">
                <a:solidFill>
                  <a:schemeClr val="tx1">
                    <a:lumMod val="75000"/>
                    <a:lumOff val="25000"/>
                  </a:schemeClr>
                </a:solidFill>
              </a:rPr>
              <a:t>    In 2004, the NDCSF became a fully 	operational organization with a staff of (3) 	three full-time employees including: an 	executive director, office manager and 	research and housing coordinator. </a:t>
            </a:r>
          </a:p>
        </p:txBody>
      </p:sp>
      <p:sp>
        <p:nvSpPr>
          <p:cNvPr id="10" name="Slide Number Placeholder 9"/>
          <p:cNvSpPr>
            <a:spLocks noGrp="1"/>
          </p:cNvSpPr>
          <p:nvPr>
            <p:ph type="sldNum" sz="quarter" idx="12"/>
          </p:nvPr>
        </p:nvSpPr>
        <p:spPr/>
        <p:txBody>
          <a:bodyPr/>
          <a:lstStyle/>
          <a:p>
            <a:pPr>
              <a:defRPr/>
            </a:pPr>
            <a:fld id="{FB00A562-64E7-4693-8D8D-C329CB6E2FAB}" type="slidenum">
              <a:rPr lang="en-US">
                <a:solidFill>
                  <a:schemeClr val="bg1"/>
                </a:solidFill>
              </a:rPr>
              <a:pPr>
                <a:defRPr/>
              </a:pPr>
              <a:t>24</a:t>
            </a:fld>
            <a:endParaRPr lang="en-US" dirty="0">
              <a:solidFill>
                <a:schemeClr val="bg1"/>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2512DB1-49B8-4B09-8DB4-3B1DE386D1C7}" type="slidenum">
              <a:rPr lang="en-US">
                <a:solidFill>
                  <a:schemeClr val="bg1"/>
                </a:solidFill>
              </a:rPr>
              <a:pPr>
                <a:defRPr/>
              </a:pPr>
              <a:t>25</a:t>
            </a:fld>
            <a:endParaRPr lang="en-US" dirty="0">
              <a:solidFill>
                <a:schemeClr val="bg1"/>
              </a:solidFill>
            </a:endParaRPr>
          </a:p>
        </p:txBody>
      </p:sp>
      <p:sp>
        <p:nvSpPr>
          <p:cNvPr id="3" name="Content Placeholder 1"/>
          <p:cNvSpPr txBox="1">
            <a:spLocks/>
          </p:cNvSpPr>
          <p:nvPr/>
        </p:nvSpPr>
        <p:spPr>
          <a:xfrm>
            <a:off x="914400" y="2057400"/>
            <a:ext cx="7239000" cy="4525963"/>
          </a:xfrm>
          <a:prstGeom prst="rect">
            <a:avLst/>
          </a:prstGeom>
        </p:spPr>
        <p:txBody>
          <a:bodyPr>
            <a:normAutofit/>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75000"/>
                    <a:lumOff val="25000"/>
                  </a:schemeClr>
                </a:solidFill>
                <a:latin typeface="+mn-lt"/>
                <a:cs typeface="+mn-cs"/>
              </a:rPr>
              <a:t>Solicits funds needed for general operating costs of DC4.</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75000"/>
                    <a:lumOff val="25000"/>
                  </a:schemeClr>
                </a:solidFill>
                <a:latin typeface="+mn-lt"/>
                <a:cs typeface="+mn-cs"/>
              </a:rPr>
              <a:t>Provide direct services support to DC4 (research and internal evaluation and coordination between DC4 and other programs and agencies).  </a:t>
            </a:r>
          </a:p>
        </p:txBody>
      </p:sp>
      <p:sp>
        <p:nvSpPr>
          <p:cNvPr id="5" name="Rectangle 4"/>
          <p:cNvSpPr/>
          <p:nvPr/>
        </p:nvSpPr>
        <p:spPr>
          <a:xfrm>
            <a:off x="4038600" y="457200"/>
            <a:ext cx="4572000" cy="1077913"/>
          </a:xfrm>
          <a:prstGeom prst="rect">
            <a:avLst/>
          </a:prstGeom>
        </p:spPr>
        <p:txBody>
          <a:bodyPr>
            <a:spAutoFit/>
          </a:bodyPr>
          <a:lstStyle/>
          <a:p>
            <a:pPr algn="r">
              <a:defRPr/>
            </a:pPr>
            <a:r>
              <a:rPr lang="en-US" sz="3200" b="1" dirty="0">
                <a:solidFill>
                  <a:schemeClr val="accent3"/>
                </a:solidFill>
              </a:rPr>
              <a:t>Nashville Drug Court Support Foundation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TextBox 1"/>
          <p:cNvSpPr txBox="1">
            <a:spLocks noChangeArrowheads="1"/>
          </p:cNvSpPr>
          <p:nvPr/>
        </p:nvSpPr>
        <p:spPr bwMode="auto">
          <a:xfrm>
            <a:off x="1068388" y="457200"/>
            <a:ext cx="7546975" cy="584200"/>
          </a:xfrm>
          <a:prstGeom prst="rect">
            <a:avLst/>
          </a:prstGeom>
          <a:noFill/>
          <a:ln w="9525">
            <a:noFill/>
            <a:miter lim="800000"/>
            <a:headEnd/>
            <a:tailEnd/>
          </a:ln>
        </p:spPr>
        <p:txBody>
          <a:bodyPr wrap="none">
            <a:spAutoFit/>
          </a:bodyPr>
          <a:lstStyle/>
          <a:p>
            <a:pPr algn="r"/>
            <a:r>
              <a:rPr lang="en-US" sz="3200" b="1">
                <a:solidFill>
                  <a:srgbClr val="FF6600"/>
                </a:solidFill>
              </a:rPr>
              <a:t>Key Accomplishments  2004 - Current</a:t>
            </a:r>
          </a:p>
        </p:txBody>
      </p:sp>
      <p:sp>
        <p:nvSpPr>
          <p:cNvPr id="3" name="Content Placeholder 1"/>
          <p:cNvSpPr txBox="1">
            <a:spLocks/>
          </p:cNvSpPr>
          <p:nvPr/>
        </p:nvSpPr>
        <p:spPr>
          <a:xfrm>
            <a:off x="304800" y="1371600"/>
            <a:ext cx="8839200" cy="5181600"/>
          </a:xfrm>
          <a:prstGeom prst="rect">
            <a:avLst/>
          </a:prstGeom>
        </p:spPr>
        <p:txBody>
          <a:bodyPr>
            <a:normAutofit fontScale="92500"/>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400" dirty="0">
                <a:solidFill>
                  <a:schemeClr val="tx1">
                    <a:lumMod val="75000"/>
                    <a:lumOff val="25000"/>
                  </a:schemeClr>
                </a:solidFill>
                <a:latin typeface="+mn-lt"/>
                <a:cs typeface="+mn-cs"/>
              </a:rPr>
              <a:t>Expanded </a:t>
            </a:r>
            <a:r>
              <a:rPr lang="en-US" sz="2400">
                <a:solidFill>
                  <a:schemeClr val="tx1">
                    <a:lumMod val="75000"/>
                    <a:lumOff val="25000"/>
                  </a:schemeClr>
                </a:solidFill>
                <a:latin typeface="+mn-lt"/>
                <a:cs typeface="+mn-cs"/>
              </a:rPr>
              <a:t>the Nation’s </a:t>
            </a:r>
            <a:r>
              <a:rPr lang="en-US" sz="2400" dirty="0">
                <a:solidFill>
                  <a:schemeClr val="tx1">
                    <a:lumMod val="75000"/>
                    <a:lumOff val="25000"/>
                  </a:schemeClr>
                </a:solidFill>
                <a:latin typeface="+mn-lt"/>
                <a:cs typeface="+mn-cs"/>
              </a:rPr>
              <a:t>only court operated drug program with it’s own residential facility to include:</a:t>
            </a:r>
          </a:p>
          <a:p>
            <a:pPr marL="685800" lvl="1" indent="-336550" fontAlgn="auto">
              <a:spcBef>
                <a:spcPts val="600"/>
              </a:spcBef>
              <a:spcAft>
                <a:spcPts val="0"/>
              </a:spcAft>
              <a:buClr>
                <a:schemeClr val="accent1">
                  <a:lumMod val="75000"/>
                </a:schemeClr>
              </a:buClr>
              <a:buSzPct val="110000"/>
              <a:defRPr/>
            </a:pPr>
            <a:r>
              <a:rPr lang="en-US" sz="2400" dirty="0">
                <a:solidFill>
                  <a:schemeClr val="tx1">
                    <a:lumMod val="75000"/>
                    <a:lumOff val="25000"/>
                  </a:schemeClr>
                </a:solidFill>
                <a:latin typeface="+mn-lt"/>
              </a:rPr>
              <a:t>-	A statewide methamphetamine program  </a:t>
            </a:r>
          </a:p>
          <a:p>
            <a:pPr marL="685800" lvl="1" indent="-336550" fontAlgn="auto">
              <a:spcBef>
                <a:spcPts val="600"/>
              </a:spcBef>
              <a:spcAft>
                <a:spcPts val="0"/>
              </a:spcAft>
              <a:buClr>
                <a:schemeClr val="accent1">
                  <a:lumMod val="75000"/>
                </a:schemeClr>
              </a:buClr>
              <a:buSzPct val="110000"/>
              <a:defRPr/>
            </a:pPr>
            <a:r>
              <a:rPr lang="en-US" sz="2400" dirty="0">
                <a:solidFill>
                  <a:schemeClr val="tx1">
                    <a:lumMod val="75000"/>
                    <a:lumOff val="25000"/>
                  </a:schemeClr>
                </a:solidFill>
                <a:latin typeface="+mn-lt"/>
              </a:rPr>
              <a:t>- 	Programs for offenders with co-occurring disorders</a:t>
            </a:r>
          </a:p>
          <a:p>
            <a:pPr marL="685800" lvl="1" indent="-336550" fontAlgn="auto">
              <a:spcBef>
                <a:spcPts val="600"/>
              </a:spcBef>
              <a:spcAft>
                <a:spcPts val="0"/>
              </a:spcAft>
              <a:buClr>
                <a:schemeClr val="accent1">
                  <a:lumMod val="75000"/>
                </a:schemeClr>
              </a:buClr>
              <a:buSzPct val="110000"/>
              <a:defRPr/>
            </a:pPr>
            <a:r>
              <a:rPr lang="en-US" sz="2400" dirty="0">
                <a:solidFill>
                  <a:schemeClr val="tx1">
                    <a:lumMod val="75000"/>
                    <a:lumOff val="25000"/>
                  </a:schemeClr>
                </a:solidFill>
                <a:latin typeface="+mn-lt"/>
              </a:rPr>
              <a:t>-	Assisted the 13</a:t>
            </a:r>
            <a:r>
              <a:rPr lang="en-US" sz="2400" baseline="30000" dirty="0">
                <a:solidFill>
                  <a:schemeClr val="tx1">
                    <a:lumMod val="75000"/>
                    <a:lumOff val="25000"/>
                  </a:schemeClr>
                </a:solidFill>
                <a:latin typeface="+mn-lt"/>
              </a:rPr>
              <a:t>th</a:t>
            </a:r>
            <a:r>
              <a:rPr lang="en-US" sz="2400" dirty="0">
                <a:solidFill>
                  <a:schemeClr val="tx1">
                    <a:lumMod val="75000"/>
                    <a:lumOff val="25000"/>
                  </a:schemeClr>
                </a:solidFill>
                <a:latin typeface="+mn-lt"/>
              </a:rPr>
              <a:t> Judicial District in Tennessee with planning a similar program to DC4 in rural East Tennessee.</a:t>
            </a:r>
            <a:endParaRPr lang="en-US" sz="2400" dirty="0">
              <a:solidFill>
                <a:schemeClr val="tx1">
                  <a:lumMod val="75000"/>
                  <a:lumOff val="25000"/>
                </a:schemeClr>
              </a:solidFill>
              <a:latin typeface="+mn-lt"/>
              <a:cs typeface="+mn-cs"/>
            </a:endParaRP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400" dirty="0">
                <a:solidFill>
                  <a:schemeClr val="tx1">
                    <a:lumMod val="75000"/>
                    <a:lumOff val="25000"/>
                  </a:schemeClr>
                </a:solidFill>
                <a:latin typeface="+mn-lt"/>
                <a:cs typeface="+mn-cs"/>
              </a:rPr>
              <a:t>Assist</a:t>
            </a:r>
            <a:r>
              <a:rPr lang="en-US" sz="2400" dirty="0">
                <a:solidFill>
                  <a:schemeClr val="tx1">
                    <a:lumMod val="75000"/>
                    <a:lumOff val="25000"/>
                  </a:schemeClr>
                </a:solidFill>
                <a:latin typeface="+mn-lt"/>
              </a:rPr>
              <a:t>ed Tennessee Methamphetamine Task Force </a:t>
            </a:r>
          </a:p>
          <a:p>
            <a:pPr marL="685800" lvl="1" indent="-336550" fontAlgn="auto">
              <a:spcBef>
                <a:spcPts val="600"/>
              </a:spcBef>
              <a:spcAft>
                <a:spcPts val="0"/>
              </a:spcAft>
              <a:buClr>
                <a:schemeClr val="accent1">
                  <a:lumMod val="75000"/>
                </a:schemeClr>
              </a:buClr>
              <a:buSzPct val="110000"/>
              <a:defRPr/>
            </a:pPr>
            <a:r>
              <a:rPr lang="en-US" sz="2400" dirty="0">
                <a:solidFill>
                  <a:schemeClr val="tx1">
                    <a:lumMod val="75000"/>
                    <a:lumOff val="25000"/>
                  </a:schemeClr>
                </a:solidFill>
                <a:latin typeface="+mn-lt"/>
              </a:rPr>
              <a:t>-	Panel discussions (outside of courtroom)</a:t>
            </a:r>
          </a:p>
          <a:p>
            <a:pPr marL="685800" lvl="1" indent="-336550" fontAlgn="auto">
              <a:spcBef>
                <a:spcPts val="600"/>
              </a:spcBef>
              <a:spcAft>
                <a:spcPts val="0"/>
              </a:spcAft>
              <a:buClr>
                <a:schemeClr val="accent1">
                  <a:lumMod val="75000"/>
                </a:schemeClr>
              </a:buClr>
              <a:buSzPct val="110000"/>
              <a:defRPr/>
            </a:pPr>
            <a:r>
              <a:rPr lang="en-US" sz="2400" dirty="0">
                <a:solidFill>
                  <a:schemeClr val="tx1">
                    <a:lumMod val="75000"/>
                    <a:lumOff val="25000"/>
                  </a:schemeClr>
                </a:solidFill>
                <a:latin typeface="+mn-lt"/>
              </a:rPr>
              <a:t>-	Addicts share insight without fear of prosecution </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400" dirty="0">
                <a:solidFill>
                  <a:schemeClr val="tx1">
                    <a:lumMod val="75000"/>
                    <a:lumOff val="25000"/>
                  </a:schemeClr>
                </a:solidFill>
                <a:latin typeface="+mn-lt"/>
              </a:rPr>
              <a:t>Tennessee Integrated Court Support Initiative</a:t>
            </a:r>
          </a:p>
          <a:p>
            <a:pPr marL="685800" lvl="1" indent="-336550" fontAlgn="auto">
              <a:spcBef>
                <a:spcPts val="600"/>
              </a:spcBef>
              <a:spcAft>
                <a:spcPts val="0"/>
              </a:spcAft>
              <a:buClr>
                <a:schemeClr val="accent1">
                  <a:lumMod val="75000"/>
                </a:schemeClr>
              </a:buClr>
              <a:buSzPct val="110000"/>
              <a:defRPr/>
            </a:pPr>
            <a:r>
              <a:rPr lang="en-US" sz="2400" dirty="0">
                <a:solidFill>
                  <a:schemeClr val="tx1">
                    <a:lumMod val="75000"/>
                    <a:lumOff val="25000"/>
                  </a:schemeClr>
                </a:solidFill>
                <a:latin typeface="+mn-lt"/>
              </a:rPr>
              <a:t>-	More efficient/effective response toward trafficking and abuse of illicit drugs</a:t>
            </a: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b="1"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b="1"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p:txBody>
      </p:sp>
      <p:sp>
        <p:nvSpPr>
          <p:cNvPr id="4" name="Content Placeholder 1"/>
          <p:cNvSpPr txBox="1">
            <a:spLocks/>
          </p:cNvSpPr>
          <p:nvPr/>
        </p:nvSpPr>
        <p:spPr>
          <a:xfrm>
            <a:off x="533400" y="4648200"/>
            <a:ext cx="8839200" cy="5181600"/>
          </a:xfrm>
          <a:prstGeom prst="rect">
            <a:avLst/>
          </a:prstGeom>
        </p:spPr>
        <p:txBody>
          <a:bodyPr>
            <a:normAutofit/>
          </a:bodyPr>
          <a:lstStyle/>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p:txBody>
      </p:sp>
      <p:sp>
        <p:nvSpPr>
          <p:cNvPr id="6" name="Slide Number Placeholder 5"/>
          <p:cNvSpPr>
            <a:spLocks noGrp="1"/>
          </p:cNvSpPr>
          <p:nvPr>
            <p:ph type="sldNum" sz="quarter" idx="12"/>
          </p:nvPr>
        </p:nvSpPr>
        <p:spPr/>
        <p:txBody>
          <a:bodyPr/>
          <a:lstStyle/>
          <a:p>
            <a:pPr>
              <a:defRPr/>
            </a:pPr>
            <a:fld id="{00689E55-D51D-4605-AF6A-80D469A15B9E}" type="slidenum">
              <a:rPr lang="en-US">
                <a:solidFill>
                  <a:schemeClr val="bg1"/>
                </a:solidFill>
              </a:rPr>
              <a:pPr>
                <a:defRPr/>
              </a:pPr>
              <a:t>26</a:t>
            </a:fld>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ox(i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971550" y="457200"/>
            <a:ext cx="7643813" cy="584200"/>
          </a:xfrm>
          <a:prstGeom prst="rect">
            <a:avLst/>
          </a:prstGeom>
          <a:noFill/>
          <a:ln w="9525">
            <a:noFill/>
            <a:miter lim="800000"/>
            <a:headEnd/>
            <a:tailEnd/>
          </a:ln>
        </p:spPr>
        <p:txBody>
          <a:bodyPr wrap="none">
            <a:spAutoFit/>
          </a:bodyPr>
          <a:lstStyle/>
          <a:p>
            <a:pPr algn="r"/>
            <a:r>
              <a:rPr lang="en-US" sz="3200" b="1">
                <a:solidFill>
                  <a:srgbClr val="FF6600"/>
                </a:solidFill>
                <a:latin typeface="Century Gothic" pitchFamily="34" charset="0"/>
              </a:rPr>
              <a:t>Key Accomplishments  2004 - Current</a:t>
            </a:r>
          </a:p>
        </p:txBody>
      </p:sp>
      <p:sp>
        <p:nvSpPr>
          <p:cNvPr id="3" name="Content Placeholder 1"/>
          <p:cNvSpPr txBox="1">
            <a:spLocks/>
          </p:cNvSpPr>
          <p:nvPr/>
        </p:nvSpPr>
        <p:spPr>
          <a:xfrm>
            <a:off x="304800" y="1371600"/>
            <a:ext cx="8839200" cy="5181600"/>
          </a:xfrm>
          <a:prstGeom prst="rect">
            <a:avLst/>
          </a:prstGeom>
        </p:spPr>
        <p:txBody>
          <a:bodyPr>
            <a:normAutofit/>
          </a:bodyPr>
          <a:lstStyle/>
          <a:p>
            <a:pPr marL="365125" lvl="1" indent="-255588">
              <a:spcBef>
                <a:spcPts val="400"/>
              </a:spcBef>
              <a:buSzPct val="68000"/>
              <a:defRPr/>
            </a:pPr>
            <a:r>
              <a:rPr lang="en-US" sz="2800" dirty="0">
                <a:solidFill>
                  <a:schemeClr val="tx1">
                    <a:lumMod val="75000"/>
                    <a:lumOff val="25000"/>
                  </a:schemeClr>
                </a:solidFill>
                <a:latin typeface="+mn-lt"/>
              </a:rPr>
              <a:t>DCMHC </a:t>
            </a:r>
          </a:p>
          <a:p>
            <a:pPr marL="365125" lvl="1" indent="-255588">
              <a:spcBef>
                <a:spcPts val="400"/>
              </a:spcBef>
              <a:buSzPct val="68000"/>
              <a:buFont typeface="Verdana" pitchFamily="34" charset="0"/>
              <a:buNone/>
              <a:defRPr/>
            </a:pPr>
            <a:r>
              <a:rPr lang="en-US" sz="2800" b="1" dirty="0">
                <a:solidFill>
                  <a:schemeClr val="tx1">
                    <a:lumMod val="75000"/>
                    <a:lumOff val="25000"/>
                  </a:schemeClr>
                </a:solidFill>
              </a:rPr>
              <a:t> </a:t>
            </a:r>
          </a:p>
          <a:p>
            <a:pPr marL="690563" lvl="1" indent="-233363">
              <a:buClr>
                <a:schemeClr val="accent2">
                  <a:lumMod val="60000"/>
                  <a:lumOff val="40000"/>
                </a:schemeClr>
              </a:buClr>
              <a:buSzPct val="150000"/>
              <a:buFont typeface="Arial" pitchFamily="34" charset="0"/>
              <a:buChar char="•"/>
              <a:defRPr/>
            </a:pPr>
            <a:r>
              <a:rPr lang="en-US" sz="2800" dirty="0">
                <a:solidFill>
                  <a:schemeClr val="tx1">
                    <a:lumMod val="75000"/>
                    <a:lumOff val="25000"/>
                  </a:schemeClr>
                </a:solidFill>
                <a:latin typeface="+mn-lt"/>
              </a:rPr>
              <a:t>Washington and Rutherford Counties received United States Department of Justice funding to develop and implement Mental Health Courts to serve their respective counties utilizing the DCMHC model as their template.</a:t>
            </a:r>
          </a:p>
          <a:p>
            <a:pPr marL="690563" lvl="1" indent="-233363">
              <a:buClr>
                <a:schemeClr val="accent2">
                  <a:lumMod val="60000"/>
                  <a:lumOff val="40000"/>
                </a:schemeClr>
              </a:buClr>
              <a:buSzPct val="150000"/>
              <a:buFont typeface="Arial" pitchFamily="34" charset="0"/>
              <a:buChar char="•"/>
              <a:defRPr/>
            </a:pPr>
            <a:endParaRPr lang="en-US" sz="2800" dirty="0">
              <a:solidFill>
                <a:schemeClr val="tx1">
                  <a:lumMod val="75000"/>
                  <a:lumOff val="25000"/>
                </a:schemeClr>
              </a:solidFill>
              <a:latin typeface="+mn-lt"/>
            </a:endParaRPr>
          </a:p>
          <a:p>
            <a:pPr marL="685800" lvl="1" indent="-336550" fontAlgn="auto">
              <a:spcBef>
                <a:spcPts val="600"/>
              </a:spcBef>
              <a:spcAft>
                <a:spcPts val="0"/>
              </a:spcAft>
              <a:buClr>
                <a:schemeClr val="accent1">
                  <a:lumMod val="75000"/>
                </a:schemeClr>
              </a:buClr>
              <a:buSzPct val="110000"/>
              <a:defRPr/>
            </a:pPr>
            <a:endParaRPr lang="en-US" sz="2200" b="1"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b="1"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p:txBody>
      </p:sp>
      <p:sp>
        <p:nvSpPr>
          <p:cNvPr id="4" name="Content Placeholder 1"/>
          <p:cNvSpPr txBox="1">
            <a:spLocks/>
          </p:cNvSpPr>
          <p:nvPr/>
        </p:nvSpPr>
        <p:spPr>
          <a:xfrm>
            <a:off x="533400" y="4648200"/>
            <a:ext cx="8839200" cy="5181600"/>
          </a:xfrm>
          <a:prstGeom prst="rect">
            <a:avLst/>
          </a:prstGeom>
        </p:spPr>
        <p:txBody>
          <a:bodyPr>
            <a:normAutofit/>
          </a:bodyPr>
          <a:lstStyle/>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p:txBody>
      </p:sp>
      <p:sp>
        <p:nvSpPr>
          <p:cNvPr id="6" name="Slide Number Placeholder 5"/>
          <p:cNvSpPr>
            <a:spLocks noGrp="1"/>
          </p:cNvSpPr>
          <p:nvPr>
            <p:ph type="sldNum" sz="quarter" idx="12"/>
          </p:nvPr>
        </p:nvSpPr>
        <p:spPr/>
        <p:txBody>
          <a:bodyPr/>
          <a:lstStyle/>
          <a:p>
            <a:pPr>
              <a:defRPr/>
            </a:pPr>
            <a:fld id="{690D01E2-E26F-4CC2-A4C3-F9078E8B0803}" type="slidenum">
              <a:rPr lang="en-US">
                <a:solidFill>
                  <a:schemeClr val="bg1"/>
                </a:solidFill>
              </a:rPr>
              <a:pPr>
                <a:defRPr/>
              </a:pPr>
              <a:t>27</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BDDB4-99B8-4AF3-89DE-E64BA57D614F}" type="slidenum">
              <a:rPr lang="en-US">
                <a:solidFill>
                  <a:schemeClr val="bg1"/>
                </a:solidFill>
              </a:rPr>
              <a:pPr>
                <a:defRPr/>
              </a:pPr>
              <a:t>28</a:t>
            </a:fld>
            <a:endParaRPr lang="en-US" dirty="0">
              <a:solidFill>
                <a:schemeClr val="bg1"/>
              </a:solidFill>
            </a:endParaRPr>
          </a:p>
        </p:txBody>
      </p:sp>
      <p:sp>
        <p:nvSpPr>
          <p:cNvPr id="3" name="Rectangle 2"/>
          <p:cNvSpPr/>
          <p:nvPr/>
        </p:nvSpPr>
        <p:spPr>
          <a:xfrm>
            <a:off x="609600" y="1163638"/>
            <a:ext cx="7162800" cy="5694362"/>
          </a:xfrm>
          <a:prstGeom prst="rect">
            <a:avLst/>
          </a:prstGeom>
        </p:spPr>
        <p:txBody>
          <a:bodyPr>
            <a:spAutoFit/>
          </a:bodyPr>
          <a:lstStyle/>
          <a:p>
            <a:pPr>
              <a:defRPr/>
            </a:pPr>
            <a:r>
              <a:rPr lang="en-US" sz="2800" b="1" dirty="0">
                <a:solidFill>
                  <a:schemeClr val="tx1">
                    <a:lumMod val="75000"/>
                    <a:lumOff val="25000"/>
                  </a:schemeClr>
                </a:solidFill>
                <a:latin typeface="+mn-lt"/>
              </a:rPr>
              <a:t>NDCSF works with</a:t>
            </a:r>
          </a:p>
          <a:p>
            <a:pPr lvl="1">
              <a:defRPr/>
            </a:pPr>
            <a:r>
              <a:rPr lang="en-US" sz="2800" dirty="0">
                <a:solidFill>
                  <a:schemeClr val="tx1">
                    <a:lumMod val="75000"/>
                    <a:lumOff val="25000"/>
                  </a:schemeClr>
                </a:solidFill>
                <a:latin typeface="+mn-lt"/>
              </a:rPr>
              <a:t>- Federal</a:t>
            </a:r>
          </a:p>
          <a:p>
            <a:pPr lvl="1">
              <a:defRPr/>
            </a:pPr>
            <a:r>
              <a:rPr lang="en-US" sz="2800" dirty="0">
                <a:solidFill>
                  <a:schemeClr val="tx1">
                    <a:lumMod val="75000"/>
                    <a:lumOff val="25000"/>
                  </a:schemeClr>
                </a:solidFill>
                <a:latin typeface="+mn-lt"/>
              </a:rPr>
              <a:t>- State</a:t>
            </a:r>
          </a:p>
          <a:p>
            <a:pPr lvl="1">
              <a:defRPr/>
            </a:pPr>
            <a:r>
              <a:rPr lang="en-US" sz="2800" dirty="0">
                <a:solidFill>
                  <a:schemeClr val="tx1">
                    <a:lumMod val="75000"/>
                    <a:lumOff val="25000"/>
                  </a:schemeClr>
                </a:solidFill>
                <a:latin typeface="+mn-lt"/>
              </a:rPr>
              <a:t>- Local</a:t>
            </a:r>
          </a:p>
          <a:p>
            <a:pPr lvl="1">
              <a:defRPr/>
            </a:pPr>
            <a:endParaRPr lang="en-US" sz="2800" dirty="0">
              <a:solidFill>
                <a:schemeClr val="tx1">
                  <a:lumMod val="75000"/>
                  <a:lumOff val="25000"/>
                </a:schemeClr>
              </a:solidFill>
              <a:latin typeface="+mn-lt"/>
            </a:endParaRPr>
          </a:p>
          <a:p>
            <a:pPr>
              <a:defRPr/>
            </a:pPr>
            <a:r>
              <a:rPr lang="en-US" sz="2800" b="1" dirty="0">
                <a:solidFill>
                  <a:schemeClr val="tx1">
                    <a:lumMod val="75000"/>
                    <a:lumOff val="25000"/>
                  </a:schemeClr>
                </a:solidFill>
                <a:latin typeface="+mn-lt"/>
              </a:rPr>
              <a:t>Support results in</a:t>
            </a:r>
          </a:p>
          <a:p>
            <a:pPr lvl="1">
              <a:defRPr/>
            </a:pPr>
            <a:r>
              <a:rPr lang="en-US" sz="2800" dirty="0">
                <a:solidFill>
                  <a:schemeClr val="tx1">
                    <a:lumMod val="75000"/>
                    <a:lumOff val="25000"/>
                  </a:schemeClr>
                </a:solidFill>
                <a:latin typeface="+mn-lt"/>
              </a:rPr>
              <a:t>- Reduction in social, criminal and economic costs (including healthcare)</a:t>
            </a:r>
          </a:p>
          <a:p>
            <a:pPr lvl="1">
              <a:defRPr/>
            </a:pPr>
            <a:r>
              <a:rPr lang="en-US" sz="2800" dirty="0">
                <a:solidFill>
                  <a:schemeClr val="tx1">
                    <a:lumMod val="75000"/>
                    <a:lumOff val="25000"/>
                  </a:schemeClr>
                </a:solidFill>
                <a:latin typeface="+mn-lt"/>
              </a:rPr>
              <a:t>- Increased treatment for offenders</a:t>
            </a:r>
          </a:p>
          <a:p>
            <a:pPr lvl="1">
              <a:defRPr/>
            </a:pPr>
            <a:r>
              <a:rPr lang="en-US" sz="2800" dirty="0">
                <a:solidFill>
                  <a:schemeClr val="tx1">
                    <a:lumMod val="75000"/>
                    <a:lumOff val="25000"/>
                  </a:schemeClr>
                </a:solidFill>
                <a:latin typeface="+mn-lt"/>
              </a:rPr>
              <a:t>- Long-term sobriety for many offenders</a:t>
            </a:r>
          </a:p>
          <a:p>
            <a:pPr lvl="1">
              <a:defRPr/>
            </a:pPr>
            <a:endParaRPr lang="en-US" sz="2800" dirty="0"/>
          </a:p>
          <a:p>
            <a:pPr lvl="1">
              <a:defRPr/>
            </a:pPr>
            <a:endParaRPr lang="en-US" sz="2800" dirty="0"/>
          </a:p>
          <a:p>
            <a:pPr lvl="1">
              <a:defRPr/>
            </a:pPr>
            <a:endParaRPr lang="en-US" sz="2800" dirty="0"/>
          </a:p>
        </p:txBody>
      </p:sp>
      <p:sp>
        <p:nvSpPr>
          <p:cNvPr id="4" name="Rectangle 3"/>
          <p:cNvSpPr/>
          <p:nvPr/>
        </p:nvSpPr>
        <p:spPr>
          <a:xfrm>
            <a:off x="4343400" y="533400"/>
            <a:ext cx="4200525" cy="584200"/>
          </a:xfrm>
          <a:prstGeom prst="rect">
            <a:avLst/>
          </a:prstGeom>
        </p:spPr>
        <p:txBody>
          <a:bodyPr wrap="none">
            <a:spAutoFit/>
          </a:bodyPr>
          <a:lstStyle/>
          <a:p>
            <a:pPr>
              <a:defRPr/>
            </a:pPr>
            <a:r>
              <a:rPr lang="en-US" sz="3200" b="1" dirty="0">
                <a:solidFill>
                  <a:schemeClr val="accent3"/>
                </a:solidFill>
                <a:latin typeface="Century Gothic" pitchFamily="34" charset="0"/>
              </a:rPr>
              <a:t>NDCSF Relationships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2FCB29-3CBE-4F26-9066-C509223DBDF2}" type="slidenum">
              <a:rPr lang="en-US">
                <a:solidFill>
                  <a:schemeClr val="bg1"/>
                </a:solidFill>
              </a:rPr>
              <a:pPr>
                <a:defRPr/>
              </a:pPr>
              <a:t>29</a:t>
            </a:fld>
            <a:endParaRPr lang="en-US" dirty="0">
              <a:solidFill>
                <a:schemeClr val="bg1"/>
              </a:solidFill>
            </a:endParaRPr>
          </a:p>
        </p:txBody>
      </p:sp>
      <p:sp>
        <p:nvSpPr>
          <p:cNvPr id="3" name="Content Placeholder 1"/>
          <p:cNvSpPr txBox="1">
            <a:spLocks/>
          </p:cNvSpPr>
          <p:nvPr/>
        </p:nvSpPr>
        <p:spPr>
          <a:xfrm>
            <a:off x="762000" y="1676400"/>
            <a:ext cx="7696200" cy="5181600"/>
          </a:xfrm>
          <a:prstGeom prst="rect">
            <a:avLst/>
          </a:prstGeom>
        </p:spPr>
        <p:txBody>
          <a:bodyPr>
            <a:normAutofit/>
          </a:bodyPr>
          <a:lstStyle/>
          <a:p>
            <a:pPr fontAlgn="auto">
              <a:spcBef>
                <a:spcPts val="2000"/>
              </a:spcBef>
              <a:spcAft>
                <a:spcPts val="0"/>
              </a:spcAft>
              <a:buClr>
                <a:schemeClr val="accent1">
                  <a:lumMod val="60000"/>
                  <a:lumOff val="40000"/>
                </a:schemeClr>
              </a:buClr>
              <a:buSzPct val="110000"/>
              <a:buFont typeface="Wingdings 3" pitchFamily="18" charset="2"/>
              <a:buNone/>
              <a:defRPr/>
            </a:pPr>
            <a:r>
              <a:rPr lang="en-US" sz="2800" dirty="0">
                <a:solidFill>
                  <a:schemeClr val="tx1">
                    <a:lumMod val="75000"/>
                    <a:lumOff val="25000"/>
                  </a:schemeClr>
                </a:solidFill>
                <a:latin typeface="+mn-lt"/>
                <a:cs typeface="Arial" pitchFamily="34" charset="0"/>
              </a:rPr>
              <a:t>Our Goal is to act as a statewide best practice model to ensure that each county within the state of Tennessee, through developing local, state and federal legislation provide the foundation for an integrated court system.</a:t>
            </a: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800" dirty="0">
              <a:solidFill>
                <a:schemeClr val="tx1">
                  <a:lumMod val="65000"/>
                  <a:lumOff val="35000"/>
                </a:schemeClr>
              </a:solidFill>
              <a:latin typeface="Arial" pitchFamily="34" charset="0"/>
              <a:cs typeface="Arial" pitchFamily="34" charset="0"/>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800" dirty="0">
              <a:solidFill>
                <a:schemeClr val="tx1">
                  <a:lumMod val="65000"/>
                  <a:lumOff val="35000"/>
                </a:schemeClr>
              </a:solidFill>
              <a:latin typeface="Arial" pitchFamily="34" charset="0"/>
              <a:cs typeface="Arial" pitchFamily="34" charset="0"/>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800" dirty="0">
              <a:solidFill>
                <a:schemeClr val="tx1">
                  <a:lumMod val="65000"/>
                  <a:lumOff val="35000"/>
                </a:schemeClr>
              </a:solidFill>
              <a:latin typeface="Arial" pitchFamily="34" charset="0"/>
              <a:cs typeface="Arial" pitchFamily="34" charset="0"/>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800" dirty="0">
              <a:solidFill>
                <a:schemeClr val="tx1">
                  <a:lumMod val="65000"/>
                  <a:lumOff val="35000"/>
                </a:schemeClr>
              </a:solidFill>
              <a:latin typeface="Arial" pitchFamily="34" charset="0"/>
              <a:cs typeface="Arial" pitchFamily="34" charset="0"/>
            </a:endParaRPr>
          </a:p>
        </p:txBody>
      </p:sp>
      <p:sp>
        <p:nvSpPr>
          <p:cNvPr id="5" name="Rectangle 4"/>
          <p:cNvSpPr/>
          <p:nvPr/>
        </p:nvSpPr>
        <p:spPr>
          <a:xfrm>
            <a:off x="5638800" y="381000"/>
            <a:ext cx="2622550" cy="584200"/>
          </a:xfrm>
          <a:prstGeom prst="rect">
            <a:avLst/>
          </a:prstGeom>
        </p:spPr>
        <p:txBody>
          <a:bodyPr wrap="none">
            <a:spAutoFit/>
          </a:bodyPr>
          <a:lstStyle/>
          <a:p>
            <a:pPr>
              <a:defRPr/>
            </a:pPr>
            <a:r>
              <a:rPr lang="en-US" sz="3200" b="1" dirty="0">
                <a:solidFill>
                  <a:schemeClr val="accent3"/>
                </a:solidFill>
                <a:latin typeface="Century Gothic" pitchFamily="34" charset="0"/>
              </a:rPr>
              <a:t>NDCSF Goal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5888"/>
            <a:ext cx="8229600" cy="798512"/>
          </a:xfrm>
        </p:spPr>
        <p:txBody>
          <a:bodyPr rtlCol="0">
            <a:normAutofit/>
          </a:bodyPr>
          <a:lstStyle/>
          <a:p>
            <a:pPr algn="r" eaLnBrk="1" fontAlgn="auto" hangingPunct="1">
              <a:spcAft>
                <a:spcPts val="0"/>
              </a:spcAft>
              <a:defRPr/>
            </a:pPr>
            <a:r>
              <a:rPr lang="en-US" sz="3200" b="1" dirty="0" smtClean="0">
                <a:solidFill>
                  <a:schemeClr val="accent3"/>
                </a:solidFill>
                <a:latin typeface="Century Gothic" pitchFamily="34" charset="0"/>
              </a:rPr>
              <a:t>Goals for Today</a:t>
            </a:r>
            <a:endParaRPr lang="en-US" sz="3200" dirty="0">
              <a:solidFill>
                <a:schemeClr val="accent3"/>
              </a:solidFill>
              <a:latin typeface="Century Gothic" pitchFamily="34" charset="0"/>
            </a:endParaRPr>
          </a:p>
        </p:txBody>
      </p:sp>
      <p:sp>
        <p:nvSpPr>
          <p:cNvPr id="3" name="Content Placeholder 2"/>
          <p:cNvSpPr>
            <a:spLocks noGrp="1"/>
          </p:cNvSpPr>
          <p:nvPr>
            <p:ph idx="1"/>
          </p:nvPr>
        </p:nvSpPr>
        <p:spPr>
          <a:xfrm>
            <a:off x="457200" y="1219200"/>
            <a:ext cx="8229600" cy="5410200"/>
          </a:xfrm>
        </p:spPr>
        <p:txBody>
          <a:bodyPr rtlCol="0">
            <a:normAutofit fontScale="85000" lnSpcReduction="10000"/>
          </a:bodyPr>
          <a:lstStyle/>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Introduction to four Collaborative Court Foundation</a:t>
            </a:r>
            <a:endParaRPr lang="en-US" sz="3200" dirty="0" smtClean="0">
              <a:solidFill>
                <a:schemeClr val="tx1">
                  <a:lumMod val="65000"/>
                  <a:lumOff val="35000"/>
                </a:schemeClr>
              </a:solidFill>
            </a:endParaRPr>
          </a:p>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Gain an understanding of key ingredients of an effective Collaborative Court Foundation</a:t>
            </a:r>
            <a:endParaRPr lang="en-US" sz="3200" dirty="0">
              <a:solidFill>
                <a:schemeClr val="tx1">
                  <a:lumMod val="65000"/>
                  <a:lumOff val="35000"/>
                </a:schemeClr>
              </a:solidFill>
            </a:endParaRPr>
          </a:p>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Gain an understanding of common challenges faced by Collaborative Court Foundations</a:t>
            </a:r>
            <a:endParaRPr lang="en-US" sz="3200" dirty="0" smtClean="0">
              <a:solidFill>
                <a:schemeClr val="tx1">
                  <a:lumMod val="65000"/>
                  <a:lumOff val="35000"/>
                </a:schemeClr>
              </a:solidFill>
            </a:endParaRPr>
          </a:p>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Cross Panel Discussion</a:t>
            </a:r>
            <a:endParaRPr lang="en-US" sz="3200" dirty="0" smtClean="0">
              <a:solidFill>
                <a:schemeClr val="tx1">
                  <a:lumMod val="65000"/>
                  <a:lumOff val="35000"/>
                </a:schemeClr>
              </a:solidFill>
            </a:endParaRPr>
          </a:p>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Questions and Answers</a:t>
            </a:r>
            <a:endParaRPr lang="en-US" sz="3200"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endParaRPr lang="en-US" sz="2000"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pPr>
              <a:defRPr/>
            </a:pPr>
            <a:fld id="{815A839C-431D-4AEE-9E72-3EDEF7F983E0}" type="slidenum">
              <a:rPr lang="en-US">
                <a:solidFill>
                  <a:schemeClr val="bg1"/>
                </a:solidFill>
              </a:rPr>
              <a:pPr>
                <a:defRPr/>
              </a:pPr>
              <a:t>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1A9466-DC96-4E3E-A13F-A0DA83FE988A}" type="slidenum">
              <a:rPr lang="en-US">
                <a:solidFill>
                  <a:schemeClr val="bg1"/>
                </a:solidFill>
              </a:rPr>
              <a:pPr>
                <a:defRPr/>
              </a:pPr>
              <a:t>30</a:t>
            </a:fld>
            <a:endParaRPr lang="en-US" dirty="0">
              <a:solidFill>
                <a:schemeClr val="bg1"/>
              </a:solidFill>
            </a:endParaRPr>
          </a:p>
        </p:txBody>
      </p:sp>
      <p:graphicFrame>
        <p:nvGraphicFramePr>
          <p:cNvPr id="3" name="Content Placeholder 4"/>
          <p:cNvGraphicFramePr>
            <a:graphicFrameLocks/>
          </p:cNvGraphicFramePr>
          <p:nvPr/>
        </p:nvGraphicFramePr>
        <p:xfrm>
          <a:off x="381000" y="1447800"/>
          <a:ext cx="57150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5"/>
          <p:cNvSpPr txBox="1">
            <a:spLocks/>
          </p:cNvSpPr>
          <p:nvPr/>
        </p:nvSpPr>
        <p:spPr>
          <a:xfrm>
            <a:off x="5105400" y="1481138"/>
            <a:ext cx="4038600" cy="4525962"/>
          </a:xfrm>
          <a:prstGeom prst="rect">
            <a:avLst/>
          </a:prstGeom>
        </p:spPr>
        <p:txBody>
          <a:bodyPr>
            <a:normAutofit/>
          </a:bodyPr>
          <a:lstStyle/>
          <a:p>
            <a:pPr marL="349250" indent="-349250" fontAlgn="auto">
              <a:spcBef>
                <a:spcPts val="2000"/>
              </a:spcBef>
              <a:spcAft>
                <a:spcPts val="0"/>
              </a:spcAft>
              <a:buClr>
                <a:schemeClr val="accent1">
                  <a:lumMod val="60000"/>
                  <a:lumOff val="40000"/>
                </a:schemeClr>
              </a:buClr>
              <a:buSzPct val="110000"/>
              <a:buFont typeface="Wingdings 3" pitchFamily="18" charset="2"/>
              <a:buNone/>
              <a:defRPr/>
            </a:pPr>
            <a:r>
              <a:rPr lang="en-US" sz="2400" b="1">
                <a:solidFill>
                  <a:schemeClr val="tx1">
                    <a:lumMod val="65000"/>
                    <a:lumOff val="35000"/>
                  </a:schemeClr>
                </a:solidFill>
                <a:latin typeface="+mn-lt"/>
                <a:cs typeface="+mn-cs"/>
              </a:rPr>
              <a:t> </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endParaRPr lang="en-US" sz="2400" b="1">
              <a:solidFill>
                <a:schemeClr val="tx1">
                  <a:lumMod val="65000"/>
                  <a:lumOff val="35000"/>
                </a:schemeClr>
              </a:solidFill>
              <a:latin typeface="+mn-lt"/>
              <a:cs typeface="+mn-cs"/>
            </a:endParaRP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endParaRPr lang="en-US" sz="3200">
              <a:solidFill>
                <a:schemeClr val="tx1">
                  <a:lumMod val="65000"/>
                  <a:lumOff val="35000"/>
                </a:schemeClr>
              </a:solidFill>
              <a:latin typeface="+mn-lt"/>
              <a:cs typeface="+mn-cs"/>
            </a:endParaRPr>
          </a:p>
        </p:txBody>
      </p:sp>
      <p:sp>
        <p:nvSpPr>
          <p:cNvPr id="6" name="Rectangle 5"/>
          <p:cNvSpPr/>
          <p:nvPr/>
        </p:nvSpPr>
        <p:spPr>
          <a:xfrm>
            <a:off x="2514600" y="304800"/>
            <a:ext cx="6172200" cy="1077913"/>
          </a:xfrm>
          <a:prstGeom prst="rect">
            <a:avLst/>
          </a:prstGeom>
        </p:spPr>
        <p:txBody>
          <a:bodyPr>
            <a:spAutoFit/>
          </a:bodyPr>
          <a:lstStyle/>
          <a:p>
            <a:pPr algn="r">
              <a:defRPr/>
            </a:pPr>
            <a:r>
              <a:rPr lang="en-US" sz="3200" b="1" dirty="0">
                <a:solidFill>
                  <a:schemeClr val="accent3"/>
                </a:solidFill>
                <a:latin typeface="Century Gothic" pitchFamily="34" charset="0"/>
              </a:rPr>
              <a:t>In the Davidson County Criminal Court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3" name="Content Placeholder 10"/>
          <p:cNvGraphicFramePr>
            <a:graphicFrameLocks/>
          </p:cNvGraphicFramePr>
          <p:nvPr/>
        </p:nvGraphicFramePr>
        <p:xfrm>
          <a:off x="457200" y="609600"/>
          <a:ext cx="4038600" cy="536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9" descr="Prison Bed by p0psicle.jpg"/>
          <p:cNvPicPr>
            <a:picLocks noChangeAspect="1"/>
          </p:cNvPicPr>
          <p:nvPr/>
        </p:nvPicPr>
        <p:blipFill>
          <a:blip r:embed="rId8" cstate="screen"/>
          <a:stretch>
            <a:fillRect/>
          </a:stretch>
        </p:blipFill>
        <p:spPr>
          <a:xfrm>
            <a:off x="4724400" y="1600200"/>
            <a:ext cx="3808143" cy="2854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371" name="TextBox 4"/>
          <p:cNvSpPr txBox="1">
            <a:spLocks noChangeArrowheads="1"/>
          </p:cNvSpPr>
          <p:nvPr/>
        </p:nvSpPr>
        <p:spPr bwMode="auto">
          <a:xfrm>
            <a:off x="6324600" y="6488113"/>
            <a:ext cx="2819400" cy="246062"/>
          </a:xfrm>
          <a:prstGeom prst="rect">
            <a:avLst/>
          </a:prstGeom>
          <a:noFill/>
          <a:ln w="9525">
            <a:noFill/>
            <a:miter lim="800000"/>
            <a:headEnd/>
            <a:tailEnd/>
          </a:ln>
        </p:spPr>
        <p:txBody>
          <a:bodyPr>
            <a:spAutoFit/>
          </a:bodyPr>
          <a:lstStyle/>
          <a:p>
            <a:pPr algn="r"/>
            <a:r>
              <a:rPr lang="en-US" sz="1000"/>
              <a:t>Photo by </a:t>
            </a:r>
            <a:r>
              <a:rPr lang="en-US" sz="1000">
                <a:hlinkClick r:id="rId9"/>
              </a:rPr>
              <a:t>Mark Strozier</a:t>
            </a:r>
            <a:endParaRPr lang="en-US" sz="1000"/>
          </a:p>
        </p:txBody>
      </p:sp>
      <p:sp>
        <p:nvSpPr>
          <p:cNvPr id="6" name="Slide Number Placeholder 5"/>
          <p:cNvSpPr>
            <a:spLocks noGrp="1"/>
          </p:cNvSpPr>
          <p:nvPr>
            <p:ph type="sldNum" sz="quarter" idx="12"/>
          </p:nvPr>
        </p:nvSpPr>
        <p:spPr/>
        <p:txBody>
          <a:bodyPr/>
          <a:lstStyle/>
          <a:p>
            <a:pPr>
              <a:defRPr/>
            </a:pPr>
            <a:fld id="{1B9B2956-7C23-4A1F-9A54-9579134108AF}" type="slidenum">
              <a:rPr lang="en-US"/>
              <a:pPr>
                <a:defRPr/>
              </a:pPr>
              <a:t>31</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4" descr="100_1939.JPG"/>
          <p:cNvPicPr>
            <a:picLocks noChangeAspect="1"/>
          </p:cNvPicPr>
          <p:nvPr/>
        </p:nvPicPr>
        <p:blipFill>
          <a:blip r:embed="rId3" cstate="screen"/>
          <a:stretch>
            <a:fillRect/>
          </a:stretch>
        </p:blipFill>
        <p:spPr>
          <a:xfrm>
            <a:off x="2590800" y="1600200"/>
            <a:ext cx="47752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Diagram 8"/>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219200" y="5562600"/>
            <a:ext cx="7239000" cy="708025"/>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en-US" sz="4000" dirty="0"/>
              <a:t>Davidson County Drug Court</a:t>
            </a:r>
          </a:p>
        </p:txBody>
      </p:sp>
      <p:sp>
        <p:nvSpPr>
          <p:cNvPr id="8" name="Slide Number Placeholder 7"/>
          <p:cNvSpPr>
            <a:spLocks noGrp="1"/>
          </p:cNvSpPr>
          <p:nvPr>
            <p:ph type="sldNum" sz="quarter" idx="12"/>
          </p:nvPr>
        </p:nvSpPr>
        <p:spPr/>
        <p:txBody>
          <a:bodyPr/>
          <a:lstStyle/>
          <a:p>
            <a:pPr>
              <a:defRPr/>
            </a:pPr>
            <a:fld id="{FD20F0E1-4F1B-4CC1-9724-51ADEFDE1F05}" type="slidenum">
              <a:rPr lang="en-US"/>
              <a:pPr>
                <a:defRPr/>
              </a:pPr>
              <a:t>32</a:t>
            </a:fld>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Placeholder 4" descr="100_1992.JPG"/>
          <p:cNvPicPr>
            <a:picLocks noGrp="1" noChangeAspect="1"/>
          </p:cNvPicPr>
          <p:nvPr>
            <p:ph type="pic" idx="1"/>
          </p:nvPr>
        </p:nvPicPr>
        <p:blipFill>
          <a:blip r:embed="rId3" cstate="screen"/>
          <a:srcRect l="32625" r="32625"/>
          <a:stretch>
            <a:fillRect/>
          </a:stretch>
        </p:blipFill>
        <p:spPr>
          <a:xfrm>
            <a:off x="5105400" y="1392166"/>
            <a:ext cx="3276600" cy="476411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867400" y="381000"/>
            <a:ext cx="2552700" cy="584200"/>
          </a:xfrm>
          <a:prstGeom prst="rect">
            <a:avLst/>
          </a:prstGeom>
          <a:noFill/>
        </p:spPr>
        <p:txBody>
          <a:bodyPr wrap="none">
            <a:spAutoFit/>
          </a:bodyPr>
          <a:lstStyle/>
          <a:p>
            <a:pPr algn="r">
              <a:defRPr/>
            </a:pPr>
            <a:r>
              <a:rPr lang="en-US" sz="3200" b="1" dirty="0">
                <a:solidFill>
                  <a:schemeClr val="accent3"/>
                </a:solidFill>
                <a:latin typeface="Century Gothic" pitchFamily="34" charset="0"/>
              </a:rPr>
              <a:t>Our Mission</a:t>
            </a:r>
          </a:p>
        </p:txBody>
      </p:sp>
      <p:sp>
        <p:nvSpPr>
          <p:cNvPr id="9" name="Rectangle 8"/>
          <p:cNvSpPr/>
          <p:nvPr/>
        </p:nvSpPr>
        <p:spPr>
          <a:xfrm>
            <a:off x="609600" y="1295400"/>
            <a:ext cx="4038600" cy="4832350"/>
          </a:xfrm>
          <a:prstGeom prst="rect">
            <a:avLst/>
          </a:prstGeom>
        </p:spPr>
        <p:txBody>
          <a:bodyPr>
            <a:spAutoFit/>
          </a:bodyPr>
          <a:lstStyle/>
          <a:p>
            <a:pPr>
              <a:defRPr/>
            </a:pPr>
            <a:r>
              <a:rPr lang="en-US" sz="2800" dirty="0">
                <a:solidFill>
                  <a:schemeClr val="tx1">
                    <a:lumMod val="75000"/>
                    <a:lumOff val="25000"/>
                  </a:schemeClr>
                </a:solidFill>
                <a:latin typeface="+mn-lt"/>
                <a:cs typeface="Arial" pitchFamily="34" charset="0"/>
              </a:rPr>
              <a:t>The Davidson County Drug Court Program is committed to providing a quality therapeutic community to promote positive change in criminal and addictive behaviors for the purpose of reintegrating adult offenders into society. </a:t>
            </a:r>
            <a:endParaRPr lang="en-US" sz="2800" dirty="0">
              <a:solidFill>
                <a:schemeClr val="tx1">
                  <a:lumMod val="75000"/>
                  <a:lumOff val="25000"/>
                </a:schemeClr>
              </a:solidFill>
              <a:latin typeface="+mn-lt"/>
            </a:endParaRPr>
          </a:p>
        </p:txBody>
      </p:sp>
      <p:sp>
        <p:nvSpPr>
          <p:cNvPr id="11" name="Slide Number Placeholder 10"/>
          <p:cNvSpPr>
            <a:spLocks noGrp="1"/>
          </p:cNvSpPr>
          <p:nvPr>
            <p:ph type="sldNum" sz="quarter" idx="12"/>
          </p:nvPr>
        </p:nvSpPr>
        <p:spPr/>
        <p:txBody>
          <a:bodyPr/>
          <a:lstStyle/>
          <a:p>
            <a:pPr>
              <a:defRPr/>
            </a:pPr>
            <a:fld id="{8C0D09B6-5D91-4CB0-B0CF-880AC09E3028}" type="slidenum">
              <a:rPr lang="en-US">
                <a:solidFill>
                  <a:schemeClr val="bg1"/>
                </a:solidFill>
              </a:rPr>
              <a:pPr>
                <a:defRPr/>
              </a:pPr>
              <a:t>33</a:t>
            </a:fld>
            <a:endParaRPr lang="en-US"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Director TBI gives award to Judgecrop.jpg"/>
          <p:cNvPicPr>
            <a:picLocks noChangeAspect="1"/>
          </p:cNvPicPr>
          <p:nvPr/>
        </p:nvPicPr>
        <p:blipFill>
          <a:blip r:embed="rId2" cstate="screen"/>
          <a:stretch>
            <a:fillRect/>
          </a:stretch>
        </p:blipFill>
        <p:spPr>
          <a:xfrm>
            <a:off x="5181600" y="1371600"/>
            <a:ext cx="3418657" cy="434340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4" name="TextBox 3"/>
          <p:cNvSpPr txBox="1"/>
          <p:nvPr/>
        </p:nvSpPr>
        <p:spPr>
          <a:xfrm>
            <a:off x="4724400" y="304800"/>
            <a:ext cx="4111625" cy="862013"/>
          </a:xfrm>
          <a:prstGeom prst="rect">
            <a:avLst/>
          </a:prstGeom>
          <a:noFill/>
        </p:spPr>
        <p:txBody>
          <a:bodyPr wrap="none">
            <a:spAutoFit/>
          </a:bodyPr>
          <a:lstStyle/>
          <a:p>
            <a:pPr>
              <a:defRPr/>
            </a:pPr>
            <a:r>
              <a:rPr lang="en-US" sz="3200" b="1" dirty="0">
                <a:solidFill>
                  <a:schemeClr val="accent3"/>
                </a:solidFill>
                <a:latin typeface="Century Gothic" pitchFamily="34" charset="0"/>
              </a:rPr>
              <a:t>Judge Seth Norman</a:t>
            </a:r>
          </a:p>
          <a:p>
            <a:pPr>
              <a:defRPr/>
            </a:pPr>
            <a:endParaRPr lang="en-US" dirty="0"/>
          </a:p>
        </p:txBody>
      </p:sp>
      <p:sp>
        <p:nvSpPr>
          <p:cNvPr id="5" name="Content Placeholder 5"/>
          <p:cNvSpPr txBox="1">
            <a:spLocks/>
          </p:cNvSpPr>
          <p:nvPr/>
        </p:nvSpPr>
        <p:spPr>
          <a:xfrm>
            <a:off x="762000" y="1447800"/>
            <a:ext cx="4343400" cy="4495800"/>
          </a:xfrm>
          <a:prstGeom prst="rect">
            <a:avLst/>
          </a:prstGeom>
        </p:spPr>
        <p:txBody>
          <a:bodyPr>
            <a:normAutofit/>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75000"/>
                    <a:lumOff val="25000"/>
                  </a:schemeClr>
                </a:solidFill>
                <a:latin typeface="+mn-lt"/>
                <a:cs typeface="+mn-cs"/>
              </a:rPr>
              <a:t>Founder and Presiding Judge of the Davidson County Drug Court</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75000"/>
                    <a:lumOff val="25000"/>
                  </a:schemeClr>
                </a:solidFill>
                <a:latin typeface="+mn-lt"/>
                <a:cs typeface="+mn-cs"/>
              </a:rPr>
              <a:t>Founder and former Chairman of the Nashville Drug Court Support Foundation</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endParaRPr lang="en-US" sz="2400" dirty="0">
              <a:solidFill>
                <a:schemeClr val="tx1">
                  <a:lumMod val="65000"/>
                  <a:lumOff val="35000"/>
                </a:schemeClr>
              </a:solidFill>
              <a:latin typeface="+mn-lt"/>
              <a:cs typeface="+mn-cs"/>
            </a:endParaRP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endParaRPr lang="en-US" sz="2400" dirty="0">
              <a:solidFill>
                <a:schemeClr val="tx1">
                  <a:lumMod val="65000"/>
                  <a:lumOff val="35000"/>
                </a:schemeClr>
              </a:solidFill>
              <a:latin typeface="+mn-lt"/>
              <a:cs typeface="+mn-cs"/>
            </a:endParaRPr>
          </a:p>
        </p:txBody>
      </p:sp>
      <p:sp>
        <p:nvSpPr>
          <p:cNvPr id="7" name="Slide Number Placeholder 6"/>
          <p:cNvSpPr>
            <a:spLocks noGrp="1"/>
          </p:cNvSpPr>
          <p:nvPr>
            <p:ph type="sldNum" sz="quarter" idx="12"/>
          </p:nvPr>
        </p:nvSpPr>
        <p:spPr/>
        <p:txBody>
          <a:bodyPr/>
          <a:lstStyle/>
          <a:p>
            <a:pPr>
              <a:defRPr/>
            </a:pPr>
            <a:fld id="{E70EB513-D2AF-4F54-A122-DCDDE72143ED}" type="slidenum">
              <a:rPr lang="en-US">
                <a:solidFill>
                  <a:schemeClr val="bg1"/>
                </a:solidFill>
              </a:rPr>
              <a:pPr>
                <a:defRPr/>
              </a:pPr>
              <a:t>34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txBox="1">
            <a:spLocks/>
          </p:cNvSpPr>
          <p:nvPr/>
        </p:nvSpPr>
        <p:spPr>
          <a:xfrm>
            <a:off x="381000" y="1828800"/>
            <a:ext cx="4038600" cy="4525963"/>
          </a:xfrm>
          <a:prstGeom prst="rect">
            <a:avLst/>
          </a:prstGeom>
        </p:spPr>
        <p:txBody>
          <a:bodyPr>
            <a:normAutofit/>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75000"/>
                    <a:lumOff val="25000"/>
                  </a:schemeClr>
                </a:solidFill>
                <a:latin typeface="+mn-lt"/>
                <a:cs typeface="+mn-cs"/>
              </a:rPr>
              <a:t>Program Director for the Davidson County Drug Court Program</a:t>
            </a:r>
          </a:p>
        </p:txBody>
      </p:sp>
      <p:pic>
        <p:nvPicPr>
          <p:cNvPr id="3" name="Content Placeholder 6" descr="Janet Hobson M.S..JPG"/>
          <p:cNvPicPr>
            <a:picLocks noChangeAspect="1"/>
          </p:cNvPicPr>
          <p:nvPr/>
        </p:nvPicPr>
        <p:blipFill>
          <a:blip r:embed="rId2" cstate="screen"/>
          <a:stretch>
            <a:fillRect/>
          </a:stretch>
        </p:blipFill>
        <p:spPr>
          <a:xfrm>
            <a:off x="4724400" y="1676400"/>
            <a:ext cx="4038600" cy="427513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4" name="Rectangle 3"/>
          <p:cNvSpPr/>
          <p:nvPr/>
        </p:nvSpPr>
        <p:spPr>
          <a:xfrm>
            <a:off x="4648200" y="533400"/>
            <a:ext cx="3962400" cy="584200"/>
          </a:xfrm>
          <a:prstGeom prst="rect">
            <a:avLst/>
          </a:prstGeom>
        </p:spPr>
        <p:txBody>
          <a:bodyPr wrap="none">
            <a:spAutoFit/>
          </a:bodyPr>
          <a:lstStyle/>
          <a:p>
            <a:pPr>
              <a:defRPr/>
            </a:pPr>
            <a:r>
              <a:rPr lang="en-US" sz="3200" b="1" dirty="0">
                <a:solidFill>
                  <a:schemeClr val="accent3"/>
                </a:solidFill>
                <a:latin typeface="Century Gothic" pitchFamily="34" charset="0"/>
              </a:rPr>
              <a:t>Janet Hobson, M.S</a:t>
            </a:r>
            <a:r>
              <a:rPr lang="en-US" sz="3200" b="1" dirty="0">
                <a:solidFill>
                  <a:schemeClr val="accent3"/>
                </a:solidFill>
              </a:rPr>
              <a:t>.</a:t>
            </a:r>
          </a:p>
        </p:txBody>
      </p:sp>
      <p:sp>
        <p:nvSpPr>
          <p:cNvPr id="6" name="Slide Number Placeholder 5"/>
          <p:cNvSpPr>
            <a:spLocks noGrp="1"/>
          </p:cNvSpPr>
          <p:nvPr>
            <p:ph type="sldNum" sz="quarter" idx="12"/>
          </p:nvPr>
        </p:nvSpPr>
        <p:spPr/>
        <p:txBody>
          <a:bodyPr/>
          <a:lstStyle/>
          <a:p>
            <a:pPr>
              <a:defRPr/>
            </a:pPr>
            <a:fld id="{4292202D-91C1-41C3-8ACD-79805E3042E7}" type="slidenum">
              <a:rPr lang="en-US"/>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85800" y="1524000"/>
            <a:ext cx="4038600" cy="4525963"/>
          </a:xfrm>
          <a:prstGeom prst="rect">
            <a:avLst/>
          </a:prstGeom>
        </p:spPr>
        <p:txBody>
          <a:bodyPr>
            <a:normAutofit/>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75000"/>
                    <a:lumOff val="25000"/>
                  </a:schemeClr>
                </a:solidFill>
                <a:latin typeface="+mn-lt"/>
                <a:cs typeface="+mn-cs"/>
              </a:rPr>
              <a:t>Director for Nashville Drug Court Support Foundation (NDCSF)</a:t>
            </a:r>
          </a:p>
        </p:txBody>
      </p:sp>
      <p:pic>
        <p:nvPicPr>
          <p:cNvPr id="3" name="Picture 2" descr="Jeri Head Shot 2.JPG"/>
          <p:cNvPicPr>
            <a:picLocks noChangeAspect="1"/>
          </p:cNvPicPr>
          <p:nvPr/>
        </p:nvPicPr>
        <p:blipFill>
          <a:blip r:embed="rId2" cstate="screen"/>
          <a:stretch>
            <a:fillRect/>
          </a:stretch>
        </p:blipFill>
        <p:spPr>
          <a:xfrm>
            <a:off x="5029200" y="1676400"/>
            <a:ext cx="3124200" cy="4266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2971800" y="533400"/>
            <a:ext cx="5935663" cy="584200"/>
          </a:xfrm>
          <a:prstGeom prst="rect">
            <a:avLst/>
          </a:prstGeom>
        </p:spPr>
        <p:txBody>
          <a:bodyPr wrap="none">
            <a:spAutoFit/>
          </a:bodyPr>
          <a:lstStyle/>
          <a:p>
            <a:pPr>
              <a:defRPr/>
            </a:pPr>
            <a:r>
              <a:rPr lang="en-US" sz="3200" b="1" dirty="0">
                <a:solidFill>
                  <a:schemeClr val="accent3"/>
                </a:solidFill>
                <a:latin typeface="Century Gothic" pitchFamily="34" charset="0"/>
              </a:rPr>
              <a:t>Jeri Holladay-Thomas, M.C.J.</a:t>
            </a:r>
          </a:p>
        </p:txBody>
      </p:sp>
      <p:sp>
        <p:nvSpPr>
          <p:cNvPr id="6" name="Slide Number Placeholder 5"/>
          <p:cNvSpPr>
            <a:spLocks noGrp="1"/>
          </p:cNvSpPr>
          <p:nvPr>
            <p:ph type="sldNum" sz="quarter" idx="12"/>
          </p:nvPr>
        </p:nvSpPr>
        <p:spPr/>
        <p:txBody>
          <a:bodyPr/>
          <a:lstStyle/>
          <a:p>
            <a:pPr>
              <a:defRPr/>
            </a:pPr>
            <a:fld id="{0835A511-3ABB-4A2D-8921-58BCD8A270BC}"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descr="Prison Bars by Ken Mayer.jpg"/>
          <p:cNvPicPr>
            <a:picLocks noChangeAspect="1"/>
          </p:cNvPicPr>
          <p:nvPr/>
        </p:nvPicPr>
        <p:blipFill>
          <a:blip r:embed="rId2" cstate="print"/>
          <a:srcRect/>
          <a:stretch>
            <a:fillRect/>
          </a:stretch>
        </p:blipFill>
        <p:spPr bwMode="auto">
          <a:xfrm>
            <a:off x="2209800" y="228600"/>
            <a:ext cx="4826000"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685800" y="4114800"/>
            <a:ext cx="8001000" cy="2246313"/>
          </a:xfrm>
          <a:prstGeom prst="rect">
            <a:avLst/>
          </a:prstGeom>
        </p:spPr>
        <p:txBody>
          <a:bodyPr>
            <a:spAutoFit/>
          </a:bodyPr>
          <a:lstStyle/>
          <a:p>
            <a:pPr algn="ctr" fontAlgn="auto">
              <a:spcBef>
                <a:spcPts val="0"/>
              </a:spcBef>
              <a:spcAft>
                <a:spcPts val="0"/>
              </a:spcAft>
              <a:defRPr/>
            </a:pPr>
            <a:r>
              <a:rPr lang="en-US" sz="2800" dirty="0">
                <a:solidFill>
                  <a:schemeClr val="tx1">
                    <a:lumMod val="75000"/>
                    <a:lumOff val="25000"/>
                  </a:schemeClr>
                </a:solidFill>
              </a:rPr>
              <a:t>Our participants are multiple felony offenders who have  long histories of drug offenses. Average participants have more than 8 previous drug charges and have been previously incarcerated from two to four years.</a:t>
            </a:r>
          </a:p>
        </p:txBody>
      </p:sp>
      <p:sp>
        <p:nvSpPr>
          <p:cNvPr id="67587" name="TextBox 5"/>
          <p:cNvSpPr txBox="1">
            <a:spLocks noChangeArrowheads="1"/>
          </p:cNvSpPr>
          <p:nvPr/>
        </p:nvSpPr>
        <p:spPr bwMode="auto">
          <a:xfrm rot="5400000">
            <a:off x="8258969" y="638969"/>
            <a:ext cx="1524000" cy="246062"/>
          </a:xfrm>
          <a:prstGeom prst="rect">
            <a:avLst/>
          </a:prstGeom>
          <a:noFill/>
          <a:ln w="9525">
            <a:noFill/>
            <a:miter lim="800000"/>
            <a:headEnd/>
            <a:tailEnd/>
          </a:ln>
        </p:spPr>
        <p:txBody>
          <a:bodyPr>
            <a:spAutoFit/>
          </a:bodyPr>
          <a:lstStyle/>
          <a:p>
            <a:pPr algn="r"/>
            <a:r>
              <a:rPr lang="en-US" sz="1000">
                <a:latin typeface="Arial Narrow" pitchFamily="34" charset="0"/>
              </a:rPr>
              <a:t>Prison Bars by </a:t>
            </a:r>
            <a:r>
              <a:rPr lang="en-US" sz="1000">
                <a:latin typeface="Arial Narrow" pitchFamily="34" charset="0"/>
                <a:hlinkClick r:id="rId3"/>
              </a:rPr>
              <a:t>Ken Mayer</a:t>
            </a:r>
            <a:endParaRPr lang="en-US" sz="1000">
              <a:latin typeface="Arial Narrow" pitchFamily="34" charset="0"/>
            </a:endParaRPr>
          </a:p>
        </p:txBody>
      </p:sp>
      <p:sp>
        <p:nvSpPr>
          <p:cNvPr id="7" name="Slide Number Placeholder 6"/>
          <p:cNvSpPr>
            <a:spLocks noGrp="1"/>
          </p:cNvSpPr>
          <p:nvPr>
            <p:ph type="sldNum" sz="quarter" idx="12"/>
          </p:nvPr>
        </p:nvSpPr>
        <p:spPr/>
        <p:txBody>
          <a:bodyPr/>
          <a:lstStyle/>
          <a:p>
            <a:pPr>
              <a:defRPr/>
            </a:pPr>
            <a:fld id="{2DAA6FF9-B23B-4884-91FC-84E6613BAF9B}" type="slidenum">
              <a:rPr lang="en-US">
                <a:solidFill>
                  <a:schemeClr val="bg1"/>
                </a:solidFill>
              </a:rPr>
              <a:pPr>
                <a:defRPr/>
              </a:pPr>
              <a:t>37</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et out of jail free Mark Strozier.jpg"/>
          <p:cNvPicPr>
            <a:picLocks noChangeAspect="1"/>
          </p:cNvPicPr>
          <p:nvPr/>
        </p:nvPicPr>
        <p:blipFill>
          <a:blip r:embed="rId2" cstate="screen"/>
          <a:stretch>
            <a:fillRect/>
          </a:stretch>
        </p:blipFill>
        <p:spPr>
          <a:xfrm>
            <a:off x="1981200" y="304800"/>
            <a:ext cx="487680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a:spLocks noChangeAspect="1"/>
          </p:cNvSpPr>
          <p:nvPr/>
        </p:nvSpPr>
        <p:spPr>
          <a:xfrm rot="16200000">
            <a:off x="2604912" y="-395111"/>
            <a:ext cx="3657600" cy="5057423"/>
          </a:xfrm>
          <a:prstGeom prst="noSmoking">
            <a:avLst/>
          </a:prstGeom>
          <a:solidFill>
            <a:srgbClr val="C00000"/>
          </a:solidFill>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0661" name="TextBox 6"/>
          <p:cNvSpPr txBox="1">
            <a:spLocks noChangeArrowheads="1"/>
          </p:cNvSpPr>
          <p:nvPr/>
        </p:nvSpPr>
        <p:spPr bwMode="auto">
          <a:xfrm>
            <a:off x="6324600" y="6488113"/>
            <a:ext cx="2819400" cy="246062"/>
          </a:xfrm>
          <a:prstGeom prst="rect">
            <a:avLst/>
          </a:prstGeom>
          <a:noFill/>
          <a:ln w="9525">
            <a:noFill/>
            <a:miter lim="800000"/>
            <a:headEnd/>
            <a:tailEnd/>
          </a:ln>
        </p:spPr>
        <p:txBody>
          <a:bodyPr>
            <a:spAutoFit/>
          </a:bodyPr>
          <a:lstStyle/>
          <a:p>
            <a:pPr algn="r"/>
            <a:r>
              <a:rPr lang="en-US" sz="1000"/>
              <a:t>Photo by </a:t>
            </a:r>
            <a:r>
              <a:rPr lang="en-US" sz="1000">
                <a:hlinkClick r:id="rId3"/>
              </a:rPr>
              <a:t>Mark Strozier</a:t>
            </a:r>
            <a:endParaRPr lang="en-US" sz="1000"/>
          </a:p>
        </p:txBody>
      </p:sp>
      <p:sp>
        <p:nvSpPr>
          <p:cNvPr id="6" name="Rectangle 5"/>
          <p:cNvSpPr/>
          <p:nvPr/>
        </p:nvSpPr>
        <p:spPr>
          <a:xfrm>
            <a:off x="1143000" y="4191000"/>
            <a:ext cx="6858000" cy="1384300"/>
          </a:xfrm>
          <a:prstGeom prst="rect">
            <a:avLst/>
          </a:prstGeom>
        </p:spPr>
        <p:txBody>
          <a:bodyPr>
            <a:spAutoFit/>
          </a:bodyPr>
          <a:lstStyle/>
          <a:p>
            <a:pPr algn="ctr" fontAlgn="auto">
              <a:spcBef>
                <a:spcPts val="0"/>
              </a:spcBef>
              <a:spcAft>
                <a:spcPts val="0"/>
              </a:spcAft>
              <a:defRPr/>
            </a:pPr>
            <a:r>
              <a:rPr lang="en-US" sz="2800" dirty="0">
                <a:solidFill>
                  <a:schemeClr val="tx1">
                    <a:lumMod val="75000"/>
                    <a:lumOff val="25000"/>
                  </a:schemeClr>
                </a:solidFill>
              </a:rPr>
              <a:t>The program is NOT a get out of jail free card. This program is made to relieve the burden on the judicial system.</a:t>
            </a:r>
          </a:p>
        </p:txBody>
      </p:sp>
      <p:sp>
        <p:nvSpPr>
          <p:cNvPr id="8" name="Slide Number Placeholder 7"/>
          <p:cNvSpPr>
            <a:spLocks noGrp="1"/>
          </p:cNvSpPr>
          <p:nvPr>
            <p:ph type="sldNum" sz="quarter" idx="12"/>
          </p:nvPr>
        </p:nvSpPr>
        <p:spPr>
          <a:xfrm>
            <a:off x="7924800" y="6019800"/>
            <a:ext cx="990600" cy="365125"/>
          </a:xfrm>
        </p:spPr>
        <p:txBody>
          <a:bodyPr/>
          <a:lstStyle/>
          <a:p>
            <a:pPr>
              <a:defRPr/>
            </a:pPr>
            <a:fld id="{E58F4619-CA5C-4CB7-9AD1-E96ABAD390DD}" type="slidenum">
              <a:rPr lang="en-US">
                <a:solidFill>
                  <a:schemeClr val="bg1"/>
                </a:solidFill>
              </a:rPr>
              <a:pPr>
                <a:defRPr/>
              </a:pPr>
              <a:t>39</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762000"/>
            <a:ext cx="2133600" cy="185896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nvGrpSpPr>
          <p:cNvPr id="26626" name="Group 23"/>
          <p:cNvGrpSpPr>
            <a:grpSpLocks/>
          </p:cNvGrpSpPr>
          <p:nvPr/>
        </p:nvGrpSpPr>
        <p:grpSpPr bwMode="auto">
          <a:xfrm>
            <a:off x="228600" y="838200"/>
            <a:ext cx="2057400" cy="1752600"/>
            <a:chOff x="228600" y="838200"/>
            <a:chExt cx="2057400" cy="1752600"/>
          </a:xfrm>
        </p:grpSpPr>
        <p:sp>
          <p:nvSpPr>
            <p:cNvPr id="5" name="Rectangle 4"/>
            <p:cNvSpPr/>
            <p:nvPr/>
          </p:nvSpPr>
          <p:spPr>
            <a:xfrm>
              <a:off x="914400" y="914400"/>
              <a:ext cx="777875" cy="1570038"/>
            </a:xfrm>
            <a:prstGeom prst="rect">
              <a:avLst/>
            </a:prstGeom>
            <a:noFill/>
            <a:ln>
              <a:noFill/>
            </a:ln>
          </p:spPr>
          <p:txBody>
            <a:bodyPr>
              <a:spAutoFit/>
            </a:bodyPr>
            <a:lstStyle/>
            <a:p>
              <a:pPr algn="ctr">
                <a:defRPr/>
              </a:pPr>
              <a:r>
                <a:rPr lang="en-US" sz="9600" b="1" dirty="0">
                  <a:ln w="12700">
                    <a:noFill/>
                    <a:prstDash val="solid"/>
                  </a:ln>
                  <a:solidFill>
                    <a:schemeClr val="accent3"/>
                  </a:solidFill>
                  <a:effectLst>
                    <a:outerShdw blurRad="41275" dist="20320" dir="1800000" algn="tl" rotWithShape="0">
                      <a:srgbClr val="000000">
                        <a:alpha val="40000"/>
                      </a:srgbClr>
                    </a:outerShdw>
                  </a:effectLst>
                </a:rPr>
                <a:t>1</a:t>
              </a:r>
            </a:p>
          </p:txBody>
        </p:sp>
        <p:sp>
          <p:nvSpPr>
            <p:cNvPr id="7" name="Oval 6"/>
            <p:cNvSpPr/>
            <p:nvPr/>
          </p:nvSpPr>
          <p:spPr>
            <a:xfrm>
              <a:off x="228600" y="838200"/>
              <a:ext cx="2057400" cy="1752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Rectangle 7"/>
          <p:cNvSpPr/>
          <p:nvPr/>
        </p:nvSpPr>
        <p:spPr>
          <a:xfrm>
            <a:off x="152400" y="2667000"/>
            <a:ext cx="2133600" cy="3048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b="1" dirty="0">
              <a:solidFill>
                <a:schemeClr val="bg1"/>
              </a:solidFill>
            </a:endParaRPr>
          </a:p>
          <a:p>
            <a:pPr algn="ctr">
              <a:defRPr/>
            </a:pPr>
            <a:r>
              <a:rPr lang="en-US" sz="2400" b="1" dirty="0">
                <a:solidFill>
                  <a:schemeClr val="bg1"/>
                </a:solidFill>
              </a:rPr>
              <a:t>Harris County Drug Court Foundation (Texas)</a:t>
            </a:r>
          </a:p>
          <a:p>
            <a:pPr algn="ctr">
              <a:defRPr/>
            </a:pPr>
            <a:endParaRPr lang="en-US" sz="2400" b="1" dirty="0">
              <a:solidFill>
                <a:schemeClr val="bg1"/>
              </a:solidFill>
            </a:endParaRPr>
          </a:p>
        </p:txBody>
      </p:sp>
      <p:sp>
        <p:nvSpPr>
          <p:cNvPr id="10" name="Rectangle 9"/>
          <p:cNvSpPr/>
          <p:nvPr/>
        </p:nvSpPr>
        <p:spPr>
          <a:xfrm>
            <a:off x="2362200" y="762000"/>
            <a:ext cx="2133600" cy="1858963"/>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2" name="Rectangle 11"/>
          <p:cNvSpPr/>
          <p:nvPr/>
        </p:nvSpPr>
        <p:spPr>
          <a:xfrm>
            <a:off x="2362200" y="2667000"/>
            <a:ext cx="2133600" cy="3048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solidFill>
                  <a:schemeClr val="bg1"/>
                </a:solidFill>
              </a:rPr>
              <a:t>Drug Treatment Court Foundation of Kalamazoo County (Michigan)</a:t>
            </a:r>
          </a:p>
        </p:txBody>
      </p:sp>
      <p:sp>
        <p:nvSpPr>
          <p:cNvPr id="15" name="Rectangle 14"/>
          <p:cNvSpPr/>
          <p:nvPr/>
        </p:nvSpPr>
        <p:spPr>
          <a:xfrm>
            <a:off x="4572000" y="2667000"/>
            <a:ext cx="2133600" cy="3048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b="1" dirty="0">
                <a:solidFill>
                  <a:schemeClr val="bg1"/>
                </a:solidFill>
              </a:rPr>
              <a:t>Nashville Drug Court Support Foundation (Tennessee)</a:t>
            </a:r>
          </a:p>
        </p:txBody>
      </p:sp>
      <p:sp>
        <p:nvSpPr>
          <p:cNvPr id="16" name="Rectangle 15"/>
          <p:cNvSpPr/>
          <p:nvPr/>
        </p:nvSpPr>
        <p:spPr>
          <a:xfrm>
            <a:off x="6748550" y="2667000"/>
            <a:ext cx="2133600" cy="3048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solidFill>
                  <a:schemeClr val="bg1"/>
                </a:solidFill>
              </a:rPr>
              <a:t>California Collaborative Justice Courts Foundation</a:t>
            </a:r>
          </a:p>
        </p:txBody>
      </p:sp>
      <p:sp>
        <p:nvSpPr>
          <p:cNvPr id="17" name="Rectangle 16"/>
          <p:cNvSpPr/>
          <p:nvPr/>
        </p:nvSpPr>
        <p:spPr>
          <a:xfrm>
            <a:off x="6781800" y="762000"/>
            <a:ext cx="2133600" cy="190500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grpSp>
        <p:nvGrpSpPr>
          <p:cNvPr id="26633" name="Group 24"/>
          <p:cNvGrpSpPr>
            <a:grpSpLocks/>
          </p:cNvGrpSpPr>
          <p:nvPr/>
        </p:nvGrpSpPr>
        <p:grpSpPr bwMode="auto">
          <a:xfrm>
            <a:off x="2438400" y="838200"/>
            <a:ext cx="2057400" cy="1752600"/>
            <a:chOff x="2438400" y="838200"/>
            <a:chExt cx="2057400" cy="1752600"/>
          </a:xfrm>
        </p:grpSpPr>
        <p:sp>
          <p:nvSpPr>
            <p:cNvPr id="11" name="Rectangle 10"/>
            <p:cNvSpPr/>
            <p:nvPr/>
          </p:nvSpPr>
          <p:spPr>
            <a:xfrm>
              <a:off x="3124200" y="914400"/>
              <a:ext cx="777875" cy="1570038"/>
            </a:xfrm>
            <a:prstGeom prst="rect">
              <a:avLst/>
            </a:prstGeom>
            <a:noFill/>
            <a:ln>
              <a:noFill/>
            </a:ln>
          </p:spPr>
          <p:txBody>
            <a:bodyPr>
              <a:spAutoFit/>
            </a:bodyPr>
            <a:lstStyle/>
            <a:p>
              <a:pPr algn="ctr">
                <a:defRPr/>
              </a:pPr>
              <a:r>
                <a:rPr lang="en-US" sz="9600" b="1" dirty="0">
                  <a:ln w="12700">
                    <a:noFill/>
                    <a:prstDash val="solid"/>
                  </a:ln>
                  <a:solidFill>
                    <a:schemeClr val="accent3"/>
                  </a:solidFill>
                  <a:effectLst>
                    <a:outerShdw blurRad="41275" dist="20320" dir="1800000" algn="tl" rotWithShape="0">
                      <a:srgbClr val="000000">
                        <a:alpha val="40000"/>
                      </a:srgbClr>
                    </a:outerShdw>
                  </a:effectLst>
                </a:rPr>
                <a:t>2</a:t>
              </a:r>
            </a:p>
          </p:txBody>
        </p:sp>
        <p:sp>
          <p:nvSpPr>
            <p:cNvPr id="20" name="Oval 19"/>
            <p:cNvSpPr/>
            <p:nvPr/>
          </p:nvSpPr>
          <p:spPr>
            <a:xfrm>
              <a:off x="2438400" y="838200"/>
              <a:ext cx="2057400" cy="1752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4" name="Group 25"/>
          <p:cNvGrpSpPr>
            <a:grpSpLocks/>
          </p:cNvGrpSpPr>
          <p:nvPr/>
        </p:nvGrpSpPr>
        <p:grpSpPr bwMode="auto">
          <a:xfrm>
            <a:off x="4572000" y="762000"/>
            <a:ext cx="2133600" cy="1905000"/>
            <a:chOff x="4572000" y="762000"/>
            <a:chExt cx="2133600" cy="1905000"/>
          </a:xfrm>
        </p:grpSpPr>
        <p:sp>
          <p:nvSpPr>
            <p:cNvPr id="13" name="Rectangle 12"/>
            <p:cNvSpPr/>
            <p:nvPr/>
          </p:nvSpPr>
          <p:spPr>
            <a:xfrm>
              <a:off x="4572000" y="762000"/>
              <a:ext cx="2133600" cy="1905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Rectangle 13"/>
            <p:cNvSpPr/>
            <p:nvPr/>
          </p:nvSpPr>
          <p:spPr>
            <a:xfrm>
              <a:off x="5257800" y="914400"/>
              <a:ext cx="777875" cy="1570038"/>
            </a:xfrm>
            <a:prstGeom prst="rect">
              <a:avLst/>
            </a:prstGeom>
            <a:noFill/>
            <a:ln>
              <a:noFill/>
            </a:ln>
          </p:spPr>
          <p:txBody>
            <a:bodyPr>
              <a:spAutoFit/>
            </a:bodyPr>
            <a:lstStyle/>
            <a:p>
              <a:pPr algn="ctr">
                <a:defRPr/>
              </a:pPr>
              <a:r>
                <a:rPr lang="en-US" sz="9600" b="1" dirty="0">
                  <a:ln w="12700">
                    <a:noFill/>
                    <a:prstDash val="solid"/>
                  </a:ln>
                  <a:solidFill>
                    <a:schemeClr val="accent3"/>
                  </a:solidFill>
                  <a:effectLst>
                    <a:outerShdw blurRad="41275" dist="20320" dir="1800000" algn="tl" rotWithShape="0">
                      <a:srgbClr val="000000">
                        <a:alpha val="40000"/>
                      </a:srgbClr>
                    </a:outerShdw>
                  </a:effectLst>
                </a:rPr>
                <a:t>3</a:t>
              </a:r>
            </a:p>
          </p:txBody>
        </p:sp>
        <p:sp>
          <p:nvSpPr>
            <p:cNvPr id="21" name="Oval 20"/>
            <p:cNvSpPr/>
            <p:nvPr/>
          </p:nvSpPr>
          <p:spPr>
            <a:xfrm>
              <a:off x="4572000" y="838200"/>
              <a:ext cx="2057400" cy="1752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5" name="Group 26"/>
          <p:cNvGrpSpPr>
            <a:grpSpLocks/>
          </p:cNvGrpSpPr>
          <p:nvPr/>
        </p:nvGrpSpPr>
        <p:grpSpPr bwMode="auto">
          <a:xfrm>
            <a:off x="6858000" y="914400"/>
            <a:ext cx="2057400" cy="1752600"/>
            <a:chOff x="6858000" y="914400"/>
            <a:chExt cx="2057400" cy="1752600"/>
          </a:xfrm>
        </p:grpSpPr>
        <p:sp>
          <p:nvSpPr>
            <p:cNvPr id="18" name="Rectangle 17"/>
            <p:cNvSpPr/>
            <p:nvPr/>
          </p:nvSpPr>
          <p:spPr>
            <a:xfrm>
              <a:off x="7467600" y="914400"/>
              <a:ext cx="777875" cy="1570038"/>
            </a:xfrm>
            <a:prstGeom prst="rect">
              <a:avLst/>
            </a:prstGeom>
            <a:noFill/>
            <a:ln>
              <a:noFill/>
            </a:ln>
          </p:spPr>
          <p:txBody>
            <a:bodyPr>
              <a:spAutoFit/>
            </a:bodyPr>
            <a:lstStyle/>
            <a:p>
              <a:pPr algn="ctr">
                <a:defRPr/>
              </a:pPr>
              <a:r>
                <a:rPr lang="en-US" sz="9600" b="1" dirty="0">
                  <a:ln w="12700">
                    <a:noFill/>
                    <a:prstDash val="solid"/>
                  </a:ln>
                  <a:solidFill>
                    <a:schemeClr val="accent3"/>
                  </a:solidFill>
                  <a:effectLst>
                    <a:outerShdw blurRad="41275" dist="20320" dir="1800000" algn="tl" rotWithShape="0">
                      <a:srgbClr val="000000">
                        <a:alpha val="40000"/>
                      </a:srgbClr>
                    </a:outerShdw>
                  </a:effectLst>
                </a:rPr>
                <a:t>4</a:t>
              </a:r>
            </a:p>
          </p:txBody>
        </p:sp>
        <p:sp>
          <p:nvSpPr>
            <p:cNvPr id="22" name="Oval 21"/>
            <p:cNvSpPr/>
            <p:nvPr/>
          </p:nvSpPr>
          <p:spPr>
            <a:xfrm>
              <a:off x="6858000" y="914400"/>
              <a:ext cx="2057400" cy="1752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2819400" y="5867400"/>
            <a:ext cx="3602038" cy="708025"/>
          </a:xfrm>
          <a:prstGeom prst="rect">
            <a:avLst/>
          </a:prstGeom>
          <a:noFill/>
        </p:spPr>
        <p:txBody>
          <a:bodyPr wrap="none">
            <a:spAutoFit/>
          </a:bodyPr>
          <a:lstStyle/>
          <a:p>
            <a:pPr>
              <a:defRPr/>
            </a:pPr>
            <a:r>
              <a:rPr lang="en-US" sz="4000" b="1" dirty="0">
                <a:solidFill>
                  <a:schemeClr val="tx1">
                    <a:lumMod val="65000"/>
                    <a:lumOff val="35000"/>
                  </a:schemeClr>
                </a:solidFill>
                <a:latin typeface="Century Gothic" pitchFamily="34" charset="0"/>
              </a:rPr>
              <a:t>Today’s Panel</a:t>
            </a:r>
          </a:p>
        </p:txBody>
      </p:sp>
      <p:sp>
        <p:nvSpPr>
          <p:cNvPr id="23" name="Slide Number Placeholder 22"/>
          <p:cNvSpPr>
            <a:spLocks noGrp="1"/>
          </p:cNvSpPr>
          <p:nvPr>
            <p:ph type="sldNum" sz="quarter" idx="12"/>
          </p:nvPr>
        </p:nvSpPr>
        <p:spPr/>
        <p:txBody>
          <a:bodyPr/>
          <a:lstStyle/>
          <a:p>
            <a:pPr>
              <a:defRPr/>
            </a:pPr>
            <a:fld id="{EAEA9A20-C366-411C-8AFA-4B05505080EB}" type="slidenum">
              <a:rPr lang="en-US">
                <a:solidFill>
                  <a:schemeClr val="bg1"/>
                </a:solidFill>
              </a:rPr>
              <a:pPr>
                <a:defRPr/>
              </a:pPr>
              <a:t>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8267AA-A0B9-4DDF-AA45-318FE9FA9A7C}" type="slidenum">
              <a:rPr lang="en-US">
                <a:solidFill>
                  <a:schemeClr val="bg1"/>
                </a:solidFill>
              </a:rPr>
              <a:pPr>
                <a:defRPr/>
              </a:pPr>
              <a:t>40</a:t>
            </a:fld>
            <a:endParaRPr lang="en-US" dirty="0">
              <a:solidFill>
                <a:schemeClr val="bg1"/>
              </a:solidFill>
            </a:endParaRPr>
          </a:p>
        </p:txBody>
      </p:sp>
      <p:pic>
        <p:nvPicPr>
          <p:cNvPr id="4" name="Picture 3" descr="DC4Logo.jpg"/>
          <p:cNvPicPr>
            <a:picLocks noChangeAspect="1"/>
          </p:cNvPicPr>
          <p:nvPr/>
        </p:nvPicPr>
        <p:blipFill>
          <a:blip r:embed="rId2" cstate="screen"/>
          <a:srcRect/>
          <a:stretch>
            <a:fillRect/>
          </a:stretch>
        </p:blipFill>
        <p:spPr>
          <a:xfrm>
            <a:off x="3825849" y="2765149"/>
            <a:ext cx="1492301" cy="1501441"/>
          </a:xfrm>
          <a:prstGeom prst="ellipse">
            <a:avLst/>
          </a:prstGeom>
          <a:ln w="6350">
            <a:solidFill>
              <a:schemeClr val="bg1">
                <a:lumMod val="65000"/>
                <a:lumOff val="35000"/>
              </a:schemeClr>
            </a:solidFill>
          </a:ln>
        </p:spPr>
      </p:pic>
      <p:graphicFrame>
        <p:nvGraphicFramePr>
          <p:cNvPr id="5" name="Content Placeholder 4"/>
          <p:cNvGraphicFramePr>
            <a:graphicFrameLocks/>
          </p:cNvGraphicFramePr>
          <p:nvPr/>
        </p:nvGraphicFramePr>
        <p:xfrm>
          <a:off x="0" y="1219200"/>
          <a:ext cx="9144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14800" y="228600"/>
            <a:ext cx="4548188" cy="862013"/>
          </a:xfrm>
          <a:prstGeom prst="rect">
            <a:avLst/>
          </a:prstGeom>
          <a:noFill/>
        </p:spPr>
        <p:txBody>
          <a:bodyPr wrap="none">
            <a:spAutoFit/>
          </a:bodyPr>
          <a:lstStyle/>
          <a:p>
            <a:pPr>
              <a:defRPr/>
            </a:pPr>
            <a:r>
              <a:rPr lang="en-US" sz="3200" b="1" dirty="0">
                <a:solidFill>
                  <a:schemeClr val="accent3"/>
                </a:solidFill>
                <a:latin typeface="Century Gothic" pitchFamily="34" charset="0"/>
              </a:rPr>
              <a:t>Program Components</a:t>
            </a:r>
          </a:p>
          <a:p>
            <a:pPr>
              <a:defRPr/>
            </a:pP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A42D9AC-210D-46B4-8E22-DAA7288C6BD4}" type="slidenum">
              <a:rPr lang="en-US"/>
              <a:pPr>
                <a:defRPr/>
              </a:pPr>
              <a:t>41</a:t>
            </a:fld>
            <a:endParaRPr lang="en-US"/>
          </a:p>
        </p:txBody>
      </p:sp>
      <p:pic>
        <p:nvPicPr>
          <p:cNvPr id="72706" name="Picture 5" descr="MVC-636F"/>
          <p:cNvPicPr>
            <a:picLocks noChangeAspect="1" noChangeArrowheads="1"/>
          </p:cNvPicPr>
          <p:nvPr/>
        </p:nvPicPr>
        <p:blipFill>
          <a:blip r:embed="rId2"/>
          <a:srcRect/>
          <a:stretch>
            <a:fillRect/>
          </a:stretch>
        </p:blipFill>
        <p:spPr bwMode="auto">
          <a:xfrm>
            <a:off x="-228600" y="0"/>
            <a:ext cx="9372600" cy="7029450"/>
          </a:xfrm>
          <a:prstGeom prst="rect">
            <a:avLst/>
          </a:prstGeom>
          <a:noFill/>
          <a:ln w="9525">
            <a:noFill/>
            <a:miter lim="800000"/>
            <a:headEnd/>
            <a:tailEnd/>
          </a:ln>
        </p:spPr>
      </p:pic>
      <p:graphicFrame>
        <p:nvGraphicFramePr>
          <p:cNvPr id="4" name="Diagram 3"/>
          <p:cNvGraphicFramePr/>
          <p:nvPr/>
        </p:nvGraphicFramePr>
        <p:xfrm>
          <a:off x="0" y="152400"/>
          <a:ext cx="3200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838200" y="2514600"/>
          <a:ext cx="7924800" cy="954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838200" y="1524000"/>
          <a:ext cx="7848600" cy="9541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3429000" y="5657850"/>
            <a:ext cx="5410200" cy="1200150"/>
          </a:xfrm>
          <a:prstGeom prst="rect">
            <a:avLst/>
          </a:prstGeom>
          <a:solidFill>
            <a:schemeClr val="tx1">
              <a:lumMod val="50000"/>
              <a:lumOff val="50000"/>
            </a:schemeClr>
          </a:solidFill>
        </p:spPr>
        <p:txBody>
          <a:bodyPr>
            <a:spAutoFit/>
          </a:bodyPr>
          <a:lstStyle/>
          <a:p>
            <a:pPr>
              <a:defRPr/>
            </a:pPr>
            <a:r>
              <a:rPr lang="en-US" sz="2400" dirty="0">
                <a:solidFill>
                  <a:schemeClr val="bg1"/>
                </a:solidFill>
              </a:rPr>
              <a:t>HOW CAN THE FOUNDATION HELP WITH RESIDENTIAL TREATMENT PROGRAMS?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0ABC37-A028-4D51-B08D-831206E20116}" type="slidenum">
              <a:rPr lang="en-US">
                <a:solidFill>
                  <a:schemeClr val="bg1"/>
                </a:solidFill>
              </a:rPr>
              <a:pPr>
                <a:defRPr/>
              </a:pPr>
              <a:t>42</a:t>
            </a:fld>
            <a:endParaRPr lang="en-US" dirty="0">
              <a:solidFill>
                <a:schemeClr val="bg1"/>
              </a:solidFill>
            </a:endParaRPr>
          </a:p>
        </p:txBody>
      </p:sp>
      <p:graphicFrame>
        <p:nvGraphicFramePr>
          <p:cNvPr id="3" name="Content Placeholder 6"/>
          <p:cNvGraphicFramePr>
            <a:graphicFrameLocks/>
          </p:cNvGraphicFramePr>
          <p:nvPr/>
        </p:nvGraphicFramePr>
        <p:xfrm>
          <a:off x="-533400" y="228600"/>
          <a:ext cx="4876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10" descr="100_1933.JPG"/>
          <p:cNvPicPr>
            <a:picLocks noChangeAspect="1"/>
          </p:cNvPicPr>
          <p:nvPr/>
        </p:nvPicPr>
        <p:blipFill>
          <a:blip r:embed="rId7" cstate="screen"/>
          <a:stretch>
            <a:fillRect/>
          </a:stretch>
        </p:blipFill>
        <p:spPr>
          <a:xfrm>
            <a:off x="4648200" y="3429000"/>
            <a:ext cx="3733800" cy="2971800"/>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100_1936.JPG"/>
          <p:cNvPicPr>
            <a:picLocks noChangeAspect="1"/>
          </p:cNvPicPr>
          <p:nvPr/>
        </p:nvPicPr>
        <p:blipFill>
          <a:blip r:embed="rId8" cstate="screen"/>
          <a:stretch>
            <a:fillRect/>
          </a:stretch>
        </p:blipFill>
        <p:spPr>
          <a:xfrm>
            <a:off x="3505200" y="1295400"/>
            <a:ext cx="3724626" cy="288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648200" y="304800"/>
            <a:ext cx="3986213" cy="584200"/>
          </a:xfrm>
          <a:prstGeom prst="rect">
            <a:avLst/>
          </a:prstGeom>
        </p:spPr>
        <p:txBody>
          <a:bodyPr wrap="none">
            <a:spAutoFit/>
          </a:bodyPr>
          <a:lstStyle/>
          <a:p>
            <a:pPr>
              <a:defRPr/>
            </a:pPr>
            <a:r>
              <a:rPr lang="en-US" sz="3200" b="1" dirty="0">
                <a:solidFill>
                  <a:schemeClr val="accent3"/>
                </a:solidFill>
                <a:latin typeface="Century Gothic" pitchFamily="34" charset="0"/>
              </a:rPr>
              <a:t>Phase Descriptions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3CE174-C539-4A53-A822-BD35720EE728}" type="slidenum">
              <a:rPr lang="en-US">
                <a:solidFill>
                  <a:schemeClr val="bg1"/>
                </a:solidFill>
              </a:rPr>
              <a:pPr>
                <a:defRPr/>
              </a:pPr>
              <a:t>43</a:t>
            </a:fld>
            <a:endParaRPr lang="en-US" dirty="0">
              <a:solidFill>
                <a:schemeClr val="bg1"/>
              </a:solidFill>
            </a:endParaRPr>
          </a:p>
        </p:txBody>
      </p:sp>
      <p:sp>
        <p:nvSpPr>
          <p:cNvPr id="3" name="Content Placeholder 1"/>
          <p:cNvSpPr txBox="1">
            <a:spLocks/>
          </p:cNvSpPr>
          <p:nvPr/>
        </p:nvSpPr>
        <p:spPr>
          <a:xfrm>
            <a:off x="304800" y="1066800"/>
            <a:ext cx="4114800" cy="5072063"/>
          </a:xfrm>
          <a:prstGeom prst="rect">
            <a:avLst/>
          </a:prstGeom>
        </p:spPr>
        <p:txBody>
          <a:bodyPr>
            <a:normAutofit fontScale="92500" lnSpcReduction="20000"/>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3000" dirty="0">
                <a:solidFill>
                  <a:schemeClr val="tx1">
                    <a:lumMod val="65000"/>
                    <a:lumOff val="35000"/>
                  </a:schemeClr>
                </a:solidFill>
                <a:latin typeface="+mn-lt"/>
                <a:cs typeface="+mn-cs"/>
              </a:rPr>
              <a:t>Established in 2005</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3000" dirty="0">
                <a:solidFill>
                  <a:schemeClr val="tx1">
                    <a:lumMod val="65000"/>
                    <a:lumOff val="35000"/>
                  </a:schemeClr>
                </a:solidFill>
                <a:latin typeface="+mn-lt"/>
                <a:cs typeface="+mn-cs"/>
              </a:rPr>
              <a:t>Participants come from across Tennessee</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3000" dirty="0">
                <a:solidFill>
                  <a:schemeClr val="tx1">
                    <a:lumMod val="65000"/>
                    <a:lumOff val="35000"/>
                  </a:schemeClr>
                </a:solidFill>
                <a:latin typeface="+mn-lt"/>
                <a:cs typeface="+mn-cs"/>
              </a:rPr>
              <a:t>More intensive psychiatric and education</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3000" dirty="0">
                <a:solidFill>
                  <a:schemeClr val="tx1">
                    <a:lumMod val="65000"/>
                    <a:lumOff val="35000"/>
                  </a:schemeClr>
                </a:solidFill>
                <a:latin typeface="+mn-lt"/>
                <a:cs typeface="+mn-cs"/>
              </a:rPr>
              <a:t>Extended up to 24 months</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3000" dirty="0">
                <a:solidFill>
                  <a:schemeClr val="tx1">
                    <a:lumMod val="65000"/>
                    <a:lumOff val="35000"/>
                  </a:schemeClr>
                </a:solidFill>
                <a:latin typeface="+mn-lt"/>
                <a:cs typeface="+mn-cs"/>
              </a:rPr>
              <a:t>Servicing 29 Counties to date</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endParaRPr lang="en-US" sz="2400" dirty="0">
              <a:solidFill>
                <a:schemeClr val="tx1">
                  <a:lumMod val="65000"/>
                  <a:lumOff val="35000"/>
                </a:schemeClr>
              </a:solidFill>
              <a:latin typeface="+mn-lt"/>
              <a:cs typeface="+mn-cs"/>
            </a:endParaRPr>
          </a:p>
        </p:txBody>
      </p:sp>
      <p:pic>
        <p:nvPicPr>
          <p:cNvPr id="5" name="Picture 4" descr="Group Photo DC4.JPG"/>
          <p:cNvPicPr>
            <a:picLocks noChangeAspect="1"/>
          </p:cNvPicPr>
          <p:nvPr/>
        </p:nvPicPr>
        <p:blipFill>
          <a:blip r:embed="rId2" cstate="screen"/>
          <a:stretch>
            <a:fillRect/>
          </a:stretch>
        </p:blipFill>
        <p:spPr>
          <a:xfrm>
            <a:off x="4419600" y="1676400"/>
            <a:ext cx="4182979" cy="314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810000" y="228600"/>
            <a:ext cx="5089525" cy="862013"/>
          </a:xfrm>
          <a:prstGeom prst="rect">
            <a:avLst/>
          </a:prstGeom>
          <a:noFill/>
        </p:spPr>
        <p:txBody>
          <a:bodyPr wrap="none">
            <a:spAutoFit/>
          </a:bodyPr>
          <a:lstStyle/>
          <a:p>
            <a:pPr>
              <a:defRPr/>
            </a:pPr>
            <a:r>
              <a:rPr lang="en-US" sz="3200" b="1" dirty="0">
                <a:solidFill>
                  <a:schemeClr val="accent3"/>
                </a:solidFill>
                <a:latin typeface="Century Gothic" pitchFamily="34" charset="0"/>
              </a:rPr>
              <a:t>Meth-Offenders Program</a:t>
            </a:r>
          </a:p>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DC4AC-BCF8-4ED0-A39E-BA6EC6D5D75C}" type="slidenum">
              <a:rPr lang="en-US">
                <a:solidFill>
                  <a:schemeClr val="bg1"/>
                </a:solidFill>
              </a:rPr>
              <a:pPr>
                <a:defRPr/>
              </a:pPr>
              <a:t>44</a:t>
            </a:fld>
            <a:endParaRPr lang="en-US" dirty="0">
              <a:solidFill>
                <a:schemeClr val="bg1"/>
              </a:solidFill>
            </a:endParaRPr>
          </a:p>
        </p:txBody>
      </p:sp>
      <p:sp>
        <p:nvSpPr>
          <p:cNvPr id="3" name="Content Placeholder 1"/>
          <p:cNvSpPr txBox="1">
            <a:spLocks/>
          </p:cNvSpPr>
          <p:nvPr/>
        </p:nvSpPr>
        <p:spPr>
          <a:xfrm>
            <a:off x="304800" y="1143000"/>
            <a:ext cx="4038600" cy="4525963"/>
          </a:xfrm>
          <a:prstGeom prst="rect">
            <a:avLst/>
          </a:prstGeom>
        </p:spPr>
        <p:txBody>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600" dirty="0">
                <a:solidFill>
                  <a:schemeClr val="tx1">
                    <a:lumMod val="65000"/>
                    <a:lumOff val="35000"/>
                  </a:schemeClr>
                </a:solidFill>
                <a:latin typeface="+mn-lt"/>
                <a:cs typeface="+mn-cs"/>
              </a:rPr>
              <a:t>Presiding Judge Dan Eisenstein</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600" dirty="0">
                <a:solidFill>
                  <a:schemeClr val="tx1">
                    <a:lumMod val="65000"/>
                    <a:lumOff val="35000"/>
                  </a:schemeClr>
                </a:solidFill>
                <a:latin typeface="+mn-lt"/>
                <a:cs typeface="+mn-cs"/>
              </a:rPr>
              <a:t>Abbreviated version of residential program, lasting about 90 days – 6 months</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600" dirty="0">
                <a:solidFill>
                  <a:schemeClr val="tx1">
                    <a:lumMod val="65000"/>
                    <a:lumOff val="35000"/>
                  </a:schemeClr>
                </a:solidFill>
                <a:latin typeface="+mn-lt"/>
                <a:cs typeface="+mn-cs"/>
              </a:rPr>
              <a:t>Referred through Davidson County Mental Health Court</a:t>
            </a:r>
          </a:p>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600" dirty="0">
                <a:solidFill>
                  <a:schemeClr val="tx1">
                    <a:lumMod val="65000"/>
                    <a:lumOff val="35000"/>
                  </a:schemeClr>
                </a:solidFill>
                <a:latin typeface="+mn-lt"/>
                <a:cs typeface="+mn-cs"/>
              </a:rPr>
              <a:t>64 offenders served to date with a 72% retention rate</a:t>
            </a:r>
          </a:p>
        </p:txBody>
      </p:sp>
      <p:pic>
        <p:nvPicPr>
          <p:cNvPr id="5" name="Picture 4" descr="Judge Eisenstein 3.JPG"/>
          <p:cNvPicPr>
            <a:picLocks noChangeAspect="1"/>
          </p:cNvPicPr>
          <p:nvPr/>
        </p:nvPicPr>
        <p:blipFill>
          <a:blip r:embed="rId2" cstate="screen"/>
          <a:stretch>
            <a:fillRect/>
          </a:stretch>
        </p:blipFill>
        <p:spPr>
          <a:xfrm>
            <a:off x="4876800" y="1600200"/>
            <a:ext cx="3812726" cy="42946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4038600" y="228600"/>
            <a:ext cx="4572000" cy="1077913"/>
          </a:xfrm>
          <a:prstGeom prst="rect">
            <a:avLst/>
          </a:prstGeom>
        </p:spPr>
        <p:txBody>
          <a:bodyPr>
            <a:spAutoFit/>
          </a:bodyPr>
          <a:lstStyle/>
          <a:p>
            <a:pPr algn="r">
              <a:defRPr/>
            </a:pPr>
            <a:r>
              <a:rPr lang="en-US" sz="3200" b="1" dirty="0">
                <a:solidFill>
                  <a:schemeClr val="accent3"/>
                </a:solidFill>
                <a:latin typeface="Century Gothic" pitchFamily="34" charset="0"/>
              </a:rPr>
              <a:t>Mental Health Court Residential Program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E3820E1-F8AC-4205-B79E-86010FD49098}" type="slidenum">
              <a:rPr lang="en-US">
                <a:solidFill>
                  <a:schemeClr val="bg1"/>
                </a:solidFill>
              </a:rPr>
              <a:pPr>
                <a:defRPr/>
              </a:pPr>
              <a:t>45</a:t>
            </a:fld>
            <a:endParaRPr lang="en-US" dirty="0">
              <a:solidFill>
                <a:schemeClr val="bg1"/>
              </a:solidFill>
            </a:endParaRPr>
          </a:p>
        </p:txBody>
      </p:sp>
      <p:pic>
        <p:nvPicPr>
          <p:cNvPr id="3" name="Content Placeholder 5" descr="100_1955.JPG"/>
          <p:cNvPicPr>
            <a:picLocks noChangeAspect="1"/>
          </p:cNvPicPr>
          <p:nvPr/>
        </p:nvPicPr>
        <p:blipFill>
          <a:blip r:embed="rId2" cstate="screen"/>
          <a:stretch>
            <a:fillRect/>
          </a:stretch>
        </p:blipFill>
        <p:spPr>
          <a:xfrm rot="20078521">
            <a:off x="4187848" y="3110160"/>
            <a:ext cx="4038600" cy="3028950"/>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4" descr="100_1948.JPG"/>
          <p:cNvPicPr>
            <a:picLocks noChangeAspect="1"/>
          </p:cNvPicPr>
          <p:nvPr/>
        </p:nvPicPr>
        <p:blipFill>
          <a:blip r:embed="rId3" cstate="screen"/>
          <a:stretch>
            <a:fillRect/>
          </a:stretch>
        </p:blipFill>
        <p:spPr>
          <a:xfrm>
            <a:off x="0" y="3505200"/>
            <a:ext cx="4038600" cy="3028950"/>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5" name="Diagram 4"/>
          <p:cNvGraphicFramePr/>
          <p:nvPr/>
        </p:nvGraphicFramePr>
        <p:xfrm>
          <a:off x="109863" y="1092614"/>
          <a:ext cx="4168628"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a:spLocks noChangeArrowheads="1"/>
          </p:cNvSpPr>
          <p:nvPr/>
        </p:nvSpPr>
        <p:spPr bwMode="auto">
          <a:xfrm rot="-326971">
            <a:off x="609600" y="3581400"/>
            <a:ext cx="3886200" cy="369888"/>
          </a:xfrm>
          <a:prstGeom prst="rect">
            <a:avLst/>
          </a:prstGeom>
          <a:noFill/>
          <a:ln w="9525">
            <a:noFill/>
            <a:miter lim="800000"/>
            <a:headEnd/>
            <a:tailEnd/>
          </a:ln>
        </p:spPr>
        <p:txBody>
          <a:bodyPr>
            <a:spAutoFit/>
          </a:bodyPr>
          <a:lstStyle/>
          <a:p>
            <a:pPr algn="ctr"/>
            <a:r>
              <a:rPr lang="en-US" b="1">
                <a:solidFill>
                  <a:schemeClr val="bg1"/>
                </a:solidFill>
              </a:rPr>
              <a:t>Small Engine Repair</a:t>
            </a:r>
          </a:p>
        </p:txBody>
      </p:sp>
      <p:sp>
        <p:nvSpPr>
          <p:cNvPr id="7" name="TextBox 6"/>
          <p:cNvSpPr txBox="1">
            <a:spLocks noChangeArrowheads="1"/>
          </p:cNvSpPr>
          <p:nvPr/>
        </p:nvSpPr>
        <p:spPr bwMode="auto">
          <a:xfrm rot="-1887020">
            <a:off x="4675188" y="3822700"/>
            <a:ext cx="3657600" cy="368300"/>
          </a:xfrm>
          <a:prstGeom prst="rect">
            <a:avLst/>
          </a:prstGeom>
          <a:noFill/>
          <a:ln w="9525">
            <a:noFill/>
            <a:miter lim="800000"/>
            <a:headEnd/>
            <a:tailEnd/>
          </a:ln>
        </p:spPr>
        <p:txBody>
          <a:bodyPr>
            <a:spAutoFit/>
          </a:bodyPr>
          <a:lstStyle/>
          <a:p>
            <a:pPr algn="ctr"/>
            <a:r>
              <a:rPr lang="en-US" b="1">
                <a:solidFill>
                  <a:schemeClr val="bg1"/>
                </a:solidFill>
              </a:rPr>
              <a:t>Auto Painting </a:t>
            </a:r>
          </a:p>
        </p:txBody>
      </p:sp>
      <p:pic>
        <p:nvPicPr>
          <p:cNvPr id="8" name="Content Placeholder 4" descr="100_1958.JPG"/>
          <p:cNvPicPr>
            <a:picLocks noChangeAspect="1"/>
          </p:cNvPicPr>
          <p:nvPr/>
        </p:nvPicPr>
        <p:blipFill>
          <a:blip r:embed="rId9" cstate="screen"/>
          <a:stretch>
            <a:fillRect/>
          </a:stretch>
        </p:blipFill>
        <p:spPr>
          <a:xfrm rot="649386">
            <a:off x="4724400" y="304800"/>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a:spLocks noChangeArrowheads="1"/>
          </p:cNvSpPr>
          <p:nvPr/>
        </p:nvSpPr>
        <p:spPr bwMode="auto">
          <a:xfrm rot="383167">
            <a:off x="4876800" y="381000"/>
            <a:ext cx="4038600" cy="369888"/>
          </a:xfrm>
          <a:prstGeom prst="rect">
            <a:avLst/>
          </a:prstGeom>
          <a:noFill/>
          <a:ln w="9525">
            <a:noFill/>
            <a:miter lim="800000"/>
            <a:headEnd/>
            <a:tailEnd/>
          </a:ln>
        </p:spPr>
        <p:txBody>
          <a:bodyPr>
            <a:spAutoFit/>
          </a:bodyPr>
          <a:lstStyle/>
          <a:p>
            <a:pPr algn="ctr"/>
            <a:r>
              <a:rPr lang="en-US" b="1">
                <a:solidFill>
                  <a:schemeClr val="bg1"/>
                </a:solidFill>
              </a:rPr>
              <a:t>Automotive Repair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3"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82A68B-01C8-4701-83A0-431768368BF4}" type="slidenum">
              <a:rPr lang="en-US">
                <a:solidFill>
                  <a:schemeClr val="bg1"/>
                </a:solidFill>
              </a:rPr>
              <a:pPr>
                <a:defRPr/>
              </a:pPr>
              <a:t>46</a:t>
            </a:fld>
            <a:endParaRPr lang="en-US" dirty="0">
              <a:solidFill>
                <a:schemeClr val="bg1"/>
              </a:solidFill>
            </a:endParaRPr>
          </a:p>
        </p:txBody>
      </p:sp>
      <p:pic>
        <p:nvPicPr>
          <p:cNvPr id="3" name="Content Placeholder 4" descr="Tractors and Lawn Mowers.JPG"/>
          <p:cNvPicPr>
            <a:picLocks noChangeAspect="1"/>
          </p:cNvPicPr>
          <p:nvPr/>
        </p:nvPicPr>
        <p:blipFill>
          <a:blip r:embed="rId2" cstate="screen"/>
          <a:stretch>
            <a:fillRect/>
          </a:stretch>
        </p:blipFill>
        <p:spPr>
          <a:xfrm rot="1461845">
            <a:off x="5105400" y="698500"/>
            <a:ext cx="4038600" cy="3028950"/>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5" descr="100_1950.JPG"/>
          <p:cNvPicPr>
            <a:picLocks noChangeAspect="1"/>
          </p:cNvPicPr>
          <p:nvPr/>
        </p:nvPicPr>
        <p:blipFill>
          <a:blip r:embed="rId3" cstate="screen"/>
          <a:stretch>
            <a:fillRect/>
          </a:stretch>
        </p:blipFill>
        <p:spPr>
          <a:xfrm rot="20304927">
            <a:off x="415533" y="636646"/>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a:spLocks noChangeArrowheads="1"/>
          </p:cNvSpPr>
          <p:nvPr/>
        </p:nvSpPr>
        <p:spPr bwMode="auto">
          <a:xfrm rot="-1710107">
            <a:off x="538163" y="1666875"/>
            <a:ext cx="3886200" cy="369888"/>
          </a:xfrm>
          <a:prstGeom prst="rect">
            <a:avLst/>
          </a:prstGeom>
          <a:noFill/>
          <a:ln w="9525">
            <a:noFill/>
            <a:miter lim="800000"/>
            <a:headEnd/>
            <a:tailEnd/>
          </a:ln>
        </p:spPr>
        <p:txBody>
          <a:bodyPr>
            <a:spAutoFit/>
          </a:bodyPr>
          <a:lstStyle/>
          <a:p>
            <a:pPr algn="ctr"/>
            <a:r>
              <a:rPr lang="en-US" b="1">
                <a:solidFill>
                  <a:schemeClr val="bg1"/>
                </a:solidFill>
              </a:rPr>
              <a:t>Woodworking</a:t>
            </a:r>
          </a:p>
        </p:txBody>
      </p:sp>
      <p:sp>
        <p:nvSpPr>
          <p:cNvPr id="6" name="TextBox 5"/>
          <p:cNvSpPr txBox="1">
            <a:spLocks noChangeArrowheads="1"/>
          </p:cNvSpPr>
          <p:nvPr/>
        </p:nvSpPr>
        <p:spPr bwMode="auto">
          <a:xfrm rot="1075620">
            <a:off x="5368925" y="728663"/>
            <a:ext cx="3810000" cy="369887"/>
          </a:xfrm>
          <a:prstGeom prst="rect">
            <a:avLst/>
          </a:prstGeom>
          <a:noFill/>
          <a:ln w="9525">
            <a:noFill/>
            <a:miter lim="800000"/>
            <a:headEnd/>
            <a:tailEnd/>
          </a:ln>
        </p:spPr>
        <p:txBody>
          <a:bodyPr>
            <a:spAutoFit/>
          </a:bodyPr>
          <a:lstStyle/>
          <a:p>
            <a:pPr algn="ctr"/>
            <a:r>
              <a:rPr lang="en-US" b="1">
                <a:solidFill>
                  <a:schemeClr val="bg1"/>
                </a:solidFill>
              </a:rPr>
              <a:t>Landscaping &amp; Lawn Care</a:t>
            </a:r>
          </a:p>
        </p:txBody>
      </p:sp>
      <p:pic>
        <p:nvPicPr>
          <p:cNvPr id="7" name="Picture 6" descr="Gardening.jpg"/>
          <p:cNvPicPr>
            <a:picLocks noChangeAspect="1"/>
          </p:cNvPicPr>
          <p:nvPr/>
        </p:nvPicPr>
        <p:blipFill>
          <a:blip r:embed="rId4" cstate="screen"/>
          <a:stretch>
            <a:fillRect/>
          </a:stretch>
        </p:blipFill>
        <p:spPr>
          <a:xfrm rot="204442">
            <a:off x="370739" y="3320323"/>
            <a:ext cx="4198546" cy="28956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Gardening 2.JPG"/>
          <p:cNvPicPr>
            <a:picLocks noChangeAspect="1"/>
          </p:cNvPicPr>
          <p:nvPr/>
        </p:nvPicPr>
        <p:blipFill>
          <a:blip r:embed="rId5" cstate="screen"/>
          <a:stretch>
            <a:fillRect/>
          </a:stretch>
        </p:blipFill>
        <p:spPr>
          <a:xfrm rot="20704224">
            <a:off x="4721898" y="3310611"/>
            <a:ext cx="4095549" cy="30716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a:spLocks noChangeArrowheads="1"/>
          </p:cNvSpPr>
          <p:nvPr/>
        </p:nvSpPr>
        <p:spPr bwMode="auto">
          <a:xfrm rot="-841599">
            <a:off x="4665663" y="4035425"/>
            <a:ext cx="1905000" cy="381000"/>
          </a:xfrm>
          <a:prstGeom prst="rect">
            <a:avLst/>
          </a:prstGeom>
          <a:noFill/>
          <a:ln w="9525">
            <a:noFill/>
            <a:miter lim="800000"/>
            <a:headEnd/>
            <a:tailEnd/>
          </a:ln>
        </p:spPr>
        <p:txBody>
          <a:bodyPr>
            <a:spAutoFit/>
          </a:bodyPr>
          <a:lstStyle/>
          <a:p>
            <a:r>
              <a:rPr lang="en-US" b="1">
                <a:solidFill>
                  <a:schemeClr val="bg1"/>
                </a:solidFill>
              </a:rPr>
              <a:t>Farming</a:t>
            </a:r>
          </a:p>
        </p:txBody>
      </p:sp>
      <p:sp>
        <p:nvSpPr>
          <p:cNvPr id="10" name="TextBox 9"/>
          <p:cNvSpPr txBox="1">
            <a:spLocks noChangeArrowheads="1"/>
          </p:cNvSpPr>
          <p:nvPr/>
        </p:nvSpPr>
        <p:spPr bwMode="auto">
          <a:xfrm rot="267468">
            <a:off x="2068513" y="3679825"/>
            <a:ext cx="2530475" cy="368300"/>
          </a:xfrm>
          <a:prstGeom prst="rect">
            <a:avLst/>
          </a:prstGeom>
          <a:noFill/>
          <a:ln w="9525">
            <a:noFill/>
            <a:miter lim="800000"/>
            <a:headEnd/>
            <a:tailEnd/>
          </a:ln>
        </p:spPr>
        <p:txBody>
          <a:bodyPr>
            <a:spAutoFit/>
          </a:bodyPr>
          <a:lstStyle/>
          <a:p>
            <a:r>
              <a:rPr lang="en-US" b="1">
                <a:solidFill>
                  <a:schemeClr val="bg1"/>
                </a:solidFill>
              </a:rPr>
              <a:t>Landscaping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D640D1-8BB2-4F1A-B1DD-8384CE4C2662}" type="slidenum">
              <a:rPr lang="en-US">
                <a:solidFill>
                  <a:schemeClr val="bg1"/>
                </a:solidFill>
              </a:rPr>
              <a:pPr>
                <a:defRPr/>
              </a:pPr>
              <a:t>47</a:t>
            </a:fld>
            <a:endParaRPr lang="en-US" dirty="0">
              <a:solidFill>
                <a:schemeClr val="bg1"/>
              </a:solidFill>
            </a:endParaRPr>
          </a:p>
        </p:txBody>
      </p:sp>
      <p:pic>
        <p:nvPicPr>
          <p:cNvPr id="3" name="Content Placeholder 4" descr="100_1972.JPG"/>
          <p:cNvPicPr>
            <a:picLocks noChangeAspect="1"/>
          </p:cNvPicPr>
          <p:nvPr/>
        </p:nvPicPr>
        <p:blipFill>
          <a:blip r:embed="rId2" cstate="screen"/>
          <a:stretch>
            <a:fillRect/>
          </a:stretch>
        </p:blipFill>
        <p:spPr>
          <a:xfrm>
            <a:off x="533400" y="1600200"/>
            <a:ext cx="4038600" cy="3028950"/>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5" descr="full_meal_prep.jpg"/>
          <p:cNvPicPr>
            <a:picLocks noChangeAspect="1"/>
          </p:cNvPicPr>
          <p:nvPr/>
        </p:nvPicPr>
        <p:blipFill>
          <a:blip r:embed="rId3" cstate="screen"/>
          <a:stretch>
            <a:fillRect/>
          </a:stretch>
        </p:blipFill>
        <p:spPr>
          <a:xfrm rot="1407770">
            <a:off x="4669364" y="1897974"/>
            <a:ext cx="4038600" cy="3028950"/>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a:spLocks noChangeArrowheads="1"/>
          </p:cNvSpPr>
          <p:nvPr/>
        </p:nvSpPr>
        <p:spPr bwMode="auto">
          <a:xfrm rot="-265620">
            <a:off x="542925" y="4951413"/>
            <a:ext cx="3810000" cy="523875"/>
          </a:xfrm>
          <a:prstGeom prst="rect">
            <a:avLst/>
          </a:prstGeom>
          <a:noFill/>
          <a:ln w="9525">
            <a:noFill/>
            <a:miter lim="800000"/>
            <a:headEnd/>
            <a:tailEnd/>
          </a:ln>
        </p:spPr>
        <p:txBody>
          <a:bodyPr>
            <a:spAutoFit/>
          </a:bodyPr>
          <a:lstStyle/>
          <a:p>
            <a:pPr algn="ctr">
              <a:defRPr/>
            </a:pPr>
            <a:r>
              <a:rPr lang="en-US" sz="2800" b="1" dirty="0">
                <a:solidFill>
                  <a:schemeClr val="tx1">
                    <a:lumMod val="75000"/>
                    <a:lumOff val="25000"/>
                  </a:schemeClr>
                </a:solidFill>
                <a:latin typeface="+mn-lt"/>
              </a:rPr>
              <a:t>Beauty Salon</a:t>
            </a:r>
          </a:p>
        </p:txBody>
      </p:sp>
      <p:sp>
        <p:nvSpPr>
          <p:cNvPr id="6" name="TextBox 5"/>
          <p:cNvSpPr txBox="1">
            <a:spLocks noChangeArrowheads="1"/>
          </p:cNvSpPr>
          <p:nvPr/>
        </p:nvSpPr>
        <p:spPr bwMode="auto">
          <a:xfrm rot="1165093">
            <a:off x="4611688" y="5130800"/>
            <a:ext cx="3429000" cy="523875"/>
          </a:xfrm>
          <a:prstGeom prst="rect">
            <a:avLst/>
          </a:prstGeom>
          <a:noFill/>
          <a:ln w="9525">
            <a:noFill/>
            <a:miter lim="800000"/>
            <a:headEnd/>
            <a:tailEnd/>
          </a:ln>
        </p:spPr>
        <p:txBody>
          <a:bodyPr>
            <a:spAutoFit/>
          </a:bodyPr>
          <a:lstStyle/>
          <a:p>
            <a:pPr algn="ctr">
              <a:defRPr/>
            </a:pPr>
            <a:r>
              <a:rPr lang="en-US" sz="2800" b="1" dirty="0">
                <a:solidFill>
                  <a:schemeClr val="tx1">
                    <a:lumMod val="75000"/>
                    <a:lumOff val="25000"/>
                  </a:schemeClr>
                </a:solidFill>
                <a:latin typeface="+mn-lt"/>
              </a:rPr>
              <a:t>Culinary Arts</a:t>
            </a:r>
          </a:p>
        </p:txBody>
      </p:sp>
      <p:sp>
        <p:nvSpPr>
          <p:cNvPr id="8" name="Rectangle 7"/>
          <p:cNvSpPr/>
          <p:nvPr/>
        </p:nvSpPr>
        <p:spPr>
          <a:xfrm>
            <a:off x="4800600" y="381000"/>
            <a:ext cx="4133850" cy="584200"/>
          </a:xfrm>
          <a:prstGeom prst="rect">
            <a:avLst/>
          </a:prstGeom>
        </p:spPr>
        <p:txBody>
          <a:bodyPr wrap="none">
            <a:spAutoFit/>
          </a:bodyPr>
          <a:lstStyle/>
          <a:p>
            <a:pPr algn="ctr">
              <a:defRPr/>
            </a:pPr>
            <a:r>
              <a:rPr lang="en-US" sz="3200" b="1" dirty="0">
                <a:solidFill>
                  <a:schemeClr val="accent3"/>
                </a:solidFill>
                <a:latin typeface="Century Gothic" pitchFamily="34" charset="0"/>
              </a:rPr>
              <a:t>Vocational Training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d_council building project.jpg"/>
          <p:cNvPicPr>
            <a:picLocks noChangeAspect="1"/>
          </p:cNvPicPr>
          <p:nvPr/>
        </p:nvPicPr>
        <p:blipFill>
          <a:blip r:embed="rId2" cstate="screen"/>
          <a:stretch>
            <a:fillRect/>
          </a:stretch>
        </p:blipFill>
        <p:spPr>
          <a:xfrm rot="20716725">
            <a:off x="4036615" y="1297313"/>
            <a:ext cx="2689225" cy="21309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p:cNvSpPr>
            <a:spLocks noGrp="1"/>
          </p:cNvSpPr>
          <p:nvPr>
            <p:ph type="sldNum" sz="quarter" idx="12"/>
          </p:nvPr>
        </p:nvSpPr>
        <p:spPr/>
        <p:txBody>
          <a:bodyPr/>
          <a:lstStyle/>
          <a:p>
            <a:pPr>
              <a:defRPr/>
            </a:pPr>
            <a:fld id="{C3302318-C4F3-4891-8BAD-C66A625103FB}" type="slidenum">
              <a:rPr lang="en-US">
                <a:solidFill>
                  <a:schemeClr val="bg1"/>
                </a:solidFill>
              </a:rPr>
              <a:pPr>
                <a:defRPr/>
              </a:pPr>
              <a:t>48</a:t>
            </a:fld>
            <a:endParaRPr lang="en-US" dirty="0">
              <a:solidFill>
                <a:schemeClr val="bg1"/>
              </a:solidFill>
            </a:endParaRPr>
          </a:p>
        </p:txBody>
      </p:sp>
      <p:pic>
        <p:nvPicPr>
          <p:cNvPr id="3" name="Picture 2" descr="Home Builders Institute.JPG"/>
          <p:cNvPicPr>
            <a:picLocks noChangeAspect="1"/>
          </p:cNvPicPr>
          <p:nvPr/>
        </p:nvPicPr>
        <p:blipFill>
          <a:blip r:embed="rId3" cstate="screen"/>
          <a:stretch>
            <a:fillRect/>
          </a:stretch>
        </p:blipFill>
        <p:spPr>
          <a:xfrm rot="1183604">
            <a:off x="6054669" y="2461917"/>
            <a:ext cx="2789809" cy="2259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1"/>
          <p:cNvSpPr txBox="1">
            <a:spLocks/>
          </p:cNvSpPr>
          <p:nvPr/>
        </p:nvSpPr>
        <p:spPr>
          <a:xfrm>
            <a:off x="0" y="1752600"/>
            <a:ext cx="4038600" cy="4254500"/>
          </a:xfrm>
          <a:prstGeom prst="rect">
            <a:avLst/>
          </a:prstGeom>
        </p:spPr>
        <p:txBody>
          <a:bodyPr>
            <a:normAutofit/>
          </a:bodyPr>
          <a:lstStyle/>
          <a:p>
            <a:pPr marL="349250" indent="-349250" fontAlgn="auto">
              <a:spcBef>
                <a:spcPts val="2000"/>
              </a:spcBef>
              <a:spcAft>
                <a:spcPts val="0"/>
              </a:spcAft>
              <a:buClr>
                <a:schemeClr val="accent1">
                  <a:lumMod val="60000"/>
                  <a:lumOff val="40000"/>
                </a:schemeClr>
              </a:buClr>
              <a:buSzPct val="110000"/>
              <a:buFont typeface="Wingdings 2" pitchFamily="18" charset="2"/>
              <a:buChar char=""/>
              <a:defRPr/>
            </a:pPr>
            <a:r>
              <a:rPr lang="en-US" sz="2800" dirty="0">
                <a:solidFill>
                  <a:schemeClr val="tx1">
                    <a:lumMod val="65000"/>
                    <a:lumOff val="35000"/>
                  </a:schemeClr>
                </a:solidFill>
                <a:latin typeface="+mn-lt"/>
                <a:cs typeface="+mn-cs"/>
              </a:rPr>
              <a:t>Over 75,000 hours annually</a:t>
            </a:r>
          </a:p>
          <a:p>
            <a:pPr marL="685800" lvl="1" indent="-336550" fontAlgn="auto">
              <a:spcBef>
                <a:spcPts val="600"/>
              </a:spcBef>
              <a:spcAft>
                <a:spcPts val="0"/>
              </a:spcAft>
              <a:buClr>
                <a:schemeClr val="accent1">
                  <a:lumMod val="75000"/>
                </a:schemeClr>
              </a:buClr>
              <a:buSzPct val="110000"/>
              <a:defRPr/>
            </a:pPr>
            <a:r>
              <a:rPr lang="en-US" sz="2800" dirty="0">
                <a:solidFill>
                  <a:schemeClr val="tx1">
                    <a:lumMod val="65000"/>
                    <a:lumOff val="35000"/>
                  </a:schemeClr>
                </a:solidFill>
                <a:latin typeface="+mn-lt"/>
                <a:cs typeface="+mn-cs"/>
              </a:rPr>
              <a:t>- Non-profits</a:t>
            </a:r>
          </a:p>
          <a:p>
            <a:pPr marL="685800" lvl="1" indent="-336550" fontAlgn="auto">
              <a:spcBef>
                <a:spcPts val="600"/>
              </a:spcBef>
              <a:spcAft>
                <a:spcPts val="0"/>
              </a:spcAft>
              <a:buClr>
                <a:schemeClr val="accent1">
                  <a:lumMod val="75000"/>
                </a:schemeClr>
              </a:buClr>
              <a:buSzPct val="110000"/>
              <a:defRPr/>
            </a:pPr>
            <a:r>
              <a:rPr lang="en-US" sz="2800" dirty="0">
                <a:solidFill>
                  <a:schemeClr val="tx1">
                    <a:lumMod val="65000"/>
                    <a:lumOff val="35000"/>
                  </a:schemeClr>
                </a:solidFill>
                <a:latin typeface="+mn-lt"/>
                <a:cs typeface="+mn-cs"/>
              </a:rPr>
              <a:t>- Habitat for Humanity</a:t>
            </a:r>
          </a:p>
          <a:p>
            <a:pPr marL="685800" lvl="1" indent="-336550" fontAlgn="auto">
              <a:spcBef>
                <a:spcPts val="600"/>
              </a:spcBef>
              <a:spcAft>
                <a:spcPts val="0"/>
              </a:spcAft>
              <a:buClr>
                <a:schemeClr val="accent1">
                  <a:lumMod val="75000"/>
                </a:schemeClr>
              </a:buClr>
              <a:buSzPct val="110000"/>
              <a:defRPr/>
            </a:pPr>
            <a:r>
              <a:rPr lang="en-US" sz="2800" dirty="0">
                <a:solidFill>
                  <a:schemeClr val="tx1">
                    <a:lumMod val="65000"/>
                    <a:lumOff val="35000"/>
                  </a:schemeClr>
                </a:solidFill>
                <a:latin typeface="+mn-lt"/>
                <a:cs typeface="+mn-cs"/>
              </a:rPr>
              <a:t>- Catholic Charities</a:t>
            </a:r>
          </a:p>
          <a:p>
            <a:pPr marL="685800" lvl="1" indent="-336550" fontAlgn="auto">
              <a:spcBef>
                <a:spcPts val="600"/>
              </a:spcBef>
              <a:spcAft>
                <a:spcPts val="0"/>
              </a:spcAft>
              <a:buClr>
                <a:schemeClr val="accent1">
                  <a:lumMod val="75000"/>
                </a:schemeClr>
              </a:buClr>
              <a:buSzPct val="110000"/>
              <a:defRPr/>
            </a:pPr>
            <a:r>
              <a:rPr lang="en-US" sz="2800" dirty="0">
                <a:solidFill>
                  <a:schemeClr val="tx1">
                    <a:lumMod val="65000"/>
                    <a:lumOff val="35000"/>
                  </a:schemeClr>
                </a:solidFill>
                <a:latin typeface="+mn-lt"/>
                <a:cs typeface="+mn-cs"/>
              </a:rPr>
              <a:t>- Government agencies</a:t>
            </a:r>
          </a:p>
          <a:p>
            <a:pPr marL="685800" lvl="1" indent="-336550" fontAlgn="auto">
              <a:spcBef>
                <a:spcPts val="600"/>
              </a:spcBef>
              <a:spcAft>
                <a:spcPts val="0"/>
              </a:spcAft>
              <a:buClr>
                <a:schemeClr val="accent1">
                  <a:lumMod val="75000"/>
                </a:schemeClr>
              </a:buClr>
              <a:buSzPct val="110000"/>
              <a:defRPr/>
            </a:pPr>
            <a:r>
              <a:rPr lang="en-US" sz="2800" dirty="0">
                <a:solidFill>
                  <a:schemeClr val="tx1">
                    <a:lumMod val="65000"/>
                    <a:lumOff val="35000"/>
                  </a:schemeClr>
                </a:solidFill>
                <a:latin typeface="+mn-lt"/>
                <a:cs typeface="+mn-cs"/>
              </a:rPr>
              <a:t>- Building projects</a:t>
            </a:r>
          </a:p>
        </p:txBody>
      </p:sp>
      <p:sp>
        <p:nvSpPr>
          <p:cNvPr id="7" name="TextBox 6"/>
          <p:cNvSpPr txBox="1">
            <a:spLocks noChangeArrowheads="1"/>
          </p:cNvSpPr>
          <p:nvPr/>
        </p:nvSpPr>
        <p:spPr bwMode="auto">
          <a:xfrm>
            <a:off x="4495800" y="5257800"/>
            <a:ext cx="4648200" cy="830263"/>
          </a:xfrm>
          <a:prstGeom prst="rect">
            <a:avLst/>
          </a:prstGeom>
          <a:noFill/>
          <a:ln w="9525">
            <a:noFill/>
            <a:miter lim="800000"/>
            <a:headEnd/>
            <a:tailEnd/>
          </a:ln>
        </p:spPr>
        <p:txBody>
          <a:bodyPr>
            <a:spAutoFit/>
          </a:bodyPr>
          <a:lstStyle/>
          <a:p>
            <a:pPr algn="ctr">
              <a:defRPr/>
            </a:pPr>
            <a:r>
              <a:rPr lang="en-US" sz="2400" b="1" dirty="0">
                <a:solidFill>
                  <a:schemeClr val="tx1">
                    <a:lumMod val="75000"/>
                    <a:lumOff val="25000"/>
                  </a:schemeClr>
                </a:solidFill>
                <a:latin typeface="+mn-lt"/>
              </a:rPr>
              <a:t>Alcohol &amp; Drug Council Remodel Project</a:t>
            </a:r>
          </a:p>
        </p:txBody>
      </p:sp>
      <p:sp>
        <p:nvSpPr>
          <p:cNvPr id="79878" name="Rectangle 8"/>
          <p:cNvSpPr>
            <a:spLocks noChangeArrowheads="1"/>
          </p:cNvSpPr>
          <p:nvPr/>
        </p:nvSpPr>
        <p:spPr bwMode="auto">
          <a:xfrm>
            <a:off x="4419600" y="304800"/>
            <a:ext cx="4148138" cy="584200"/>
          </a:xfrm>
          <a:prstGeom prst="rect">
            <a:avLst/>
          </a:prstGeom>
          <a:noFill/>
          <a:ln w="9525">
            <a:noFill/>
            <a:miter lim="800000"/>
            <a:headEnd/>
            <a:tailEnd/>
          </a:ln>
        </p:spPr>
        <p:txBody>
          <a:bodyPr>
            <a:spAutoFit/>
          </a:bodyPr>
          <a:lstStyle/>
          <a:p>
            <a:r>
              <a:rPr lang="en-US" sz="3200" b="1">
                <a:solidFill>
                  <a:srgbClr val="E2751D"/>
                </a:solidFill>
                <a:latin typeface="Century Gothic" pitchFamily="34" charset="0"/>
              </a:rPr>
              <a:t>Public Service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ox(in)">
                                      <p:cBhvr>
                                        <p:cTn id="19" dur="500"/>
                                        <p:tgtEl>
                                          <p:spTgt spid="4">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ox(in)">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2DD5A3-4502-4426-9580-445385A6AC99}" type="slidenum">
              <a:rPr lang="en-US"/>
              <a:pPr>
                <a:defRPr/>
              </a:pPr>
              <a:t>49</a:t>
            </a:fld>
            <a:endParaRPr lang="en-US"/>
          </a:p>
        </p:txBody>
      </p:sp>
      <p:pic>
        <p:nvPicPr>
          <p:cNvPr id="4" name="Picture 3" descr="full_youth_prevent.jpg"/>
          <p:cNvPicPr>
            <a:picLocks noChangeAspect="1"/>
          </p:cNvPicPr>
          <p:nvPr/>
        </p:nvPicPr>
        <p:blipFill>
          <a:blip r:embed="rId2" cstate="screen"/>
          <a:stretch>
            <a:fillRect/>
          </a:stretch>
        </p:blipFill>
        <p:spPr>
          <a:xfrm rot="20379440">
            <a:off x="401800" y="3428830"/>
            <a:ext cx="4051300" cy="30384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kids_in_front_of_school.jpg"/>
          <p:cNvPicPr>
            <a:picLocks noChangeAspect="1"/>
          </p:cNvPicPr>
          <p:nvPr/>
        </p:nvPicPr>
        <p:blipFill>
          <a:blip r:embed="rId3" cstate="screen"/>
          <a:stretch>
            <a:fillRect/>
          </a:stretch>
        </p:blipFill>
        <p:spPr>
          <a:xfrm>
            <a:off x="2743200" y="1447800"/>
            <a:ext cx="4114800" cy="27622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full_youth_prevent1.jpg"/>
          <p:cNvPicPr>
            <a:picLocks noChangeAspect="1"/>
          </p:cNvPicPr>
          <p:nvPr/>
        </p:nvPicPr>
        <p:blipFill>
          <a:blip r:embed="rId4" cstate="screen"/>
          <a:stretch>
            <a:fillRect/>
          </a:stretch>
        </p:blipFill>
        <p:spPr>
          <a:xfrm rot="1297256">
            <a:off x="5208053" y="3443854"/>
            <a:ext cx="3956049" cy="2967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5334000" y="304800"/>
            <a:ext cx="3324225" cy="584200"/>
          </a:xfrm>
          <a:prstGeom prst="rect">
            <a:avLst/>
          </a:prstGeom>
        </p:spPr>
        <p:txBody>
          <a:bodyPr wrap="none">
            <a:spAutoFit/>
          </a:bodyPr>
          <a:lstStyle/>
          <a:p>
            <a:pPr algn="ctr">
              <a:defRPr/>
            </a:pPr>
            <a:r>
              <a:rPr lang="en-US" sz="3200" b="1" dirty="0">
                <a:solidFill>
                  <a:schemeClr val="accent3"/>
                </a:solidFill>
                <a:latin typeface="Century Gothic" pitchFamily="34" charset="0"/>
              </a:rPr>
              <a:t>Youth Outreach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3200"/>
            <a:ext cx="6497638" cy="1725613"/>
          </a:xfrm>
        </p:spPr>
        <p:txBody>
          <a:bodyPr/>
          <a:lstStyle/>
          <a:p>
            <a:pPr fontAlgn="auto">
              <a:spcAft>
                <a:spcPts val="0"/>
              </a:spcAft>
              <a:defRPr/>
            </a:pPr>
            <a:r>
              <a:rPr lang="en-US" sz="4000" b="1" dirty="0" smtClean="0">
                <a:solidFill>
                  <a:schemeClr val="accent3"/>
                </a:solidFill>
                <a:latin typeface="Century Gothic" pitchFamily="34" charset="0"/>
                <a:cs typeface="Arial" pitchFamily="34" charset="0"/>
              </a:rPr>
              <a:t>Harris County </a:t>
            </a:r>
            <a:br>
              <a:rPr lang="en-US" sz="4000" b="1" dirty="0" smtClean="0">
                <a:solidFill>
                  <a:schemeClr val="accent3"/>
                </a:solidFill>
                <a:latin typeface="Century Gothic" pitchFamily="34" charset="0"/>
                <a:cs typeface="Arial" pitchFamily="34" charset="0"/>
              </a:rPr>
            </a:br>
            <a:r>
              <a:rPr lang="en-US" sz="4000" b="1" dirty="0" smtClean="0">
                <a:solidFill>
                  <a:schemeClr val="accent3"/>
                </a:solidFill>
                <a:latin typeface="Century Gothic" pitchFamily="34" charset="0"/>
                <a:cs typeface="Arial" pitchFamily="34" charset="0"/>
              </a:rPr>
              <a:t>Drug Court Foundation</a:t>
            </a:r>
            <a:br>
              <a:rPr lang="en-US" sz="4000" b="1" dirty="0" smtClean="0">
                <a:solidFill>
                  <a:schemeClr val="accent3"/>
                </a:solidFill>
                <a:latin typeface="Century Gothic" pitchFamily="34" charset="0"/>
                <a:cs typeface="Arial" pitchFamily="34" charset="0"/>
              </a:rPr>
            </a:br>
            <a:r>
              <a:rPr lang="en-US" sz="4000" b="1" dirty="0" smtClean="0">
                <a:solidFill>
                  <a:schemeClr val="accent3"/>
                </a:solidFill>
                <a:latin typeface="Century Gothic" pitchFamily="34" charset="0"/>
                <a:cs typeface="Arial" pitchFamily="34" charset="0"/>
              </a:rPr>
              <a:t>(Texas) </a:t>
            </a:r>
            <a:r>
              <a:rPr lang="en-US" sz="4000" b="1" dirty="0" smtClean="0">
                <a:solidFill>
                  <a:schemeClr val="accent3"/>
                </a:solidFill>
                <a:latin typeface="Century Gothic" pitchFamily="34" charset="0"/>
              </a:rPr>
              <a:t/>
            </a:r>
            <a:br>
              <a:rPr lang="en-US" sz="4000" b="1" dirty="0" smtClean="0">
                <a:solidFill>
                  <a:schemeClr val="accent3"/>
                </a:solidFill>
                <a:latin typeface="Century Gothic" pitchFamily="34" charset="0"/>
              </a:rPr>
            </a:br>
            <a:endParaRPr lang="en-US" sz="4000" dirty="0"/>
          </a:p>
        </p:txBody>
      </p:sp>
      <p:sp>
        <p:nvSpPr>
          <p:cNvPr id="2765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AB265BA-883A-40C6-9B35-C8F3976501C5}" type="slidenum">
              <a:rPr lang="en-US" smtClean="0">
                <a:solidFill>
                  <a:schemeClr val="bg1"/>
                </a:solidFill>
              </a:rPr>
              <a:pPr/>
              <a:t>5</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252D5B2-1F11-42E2-82B7-E5CC8D36A5D4}" type="slidenum">
              <a:rPr lang="en-US"/>
              <a:pPr>
                <a:defRPr/>
              </a:pPr>
              <a:t>50</a:t>
            </a:fld>
            <a:endParaRPr lang="en-US"/>
          </a:p>
        </p:txBody>
      </p:sp>
      <p:pic>
        <p:nvPicPr>
          <p:cNvPr id="81922" name="Picture 5" descr="Recent Drug Court Graduatio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4" name="Diagram 3"/>
          <p:cNvGraphicFramePr/>
          <p:nvPr/>
        </p:nvGraphicFramePr>
        <p:xfrm>
          <a:off x="228600" y="304800"/>
          <a:ext cx="8229600" cy="1020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1ACEDA-5CF8-4087-84C3-E48490FD9C61}" type="slidenum">
              <a:rPr lang="en-US">
                <a:solidFill>
                  <a:schemeClr val="bg1"/>
                </a:solidFill>
              </a:rPr>
              <a:pPr>
                <a:defRPr/>
              </a:pPr>
              <a:t>51</a:t>
            </a:fld>
            <a:endParaRPr lang="en-US" dirty="0">
              <a:solidFill>
                <a:schemeClr val="bg1"/>
              </a:solidFill>
            </a:endParaRPr>
          </a:p>
        </p:txBody>
      </p:sp>
      <p:pic>
        <p:nvPicPr>
          <p:cNvPr id="3" name="Picture 2" descr="prison cell Tim Pearce.jpg"/>
          <p:cNvPicPr>
            <a:picLocks noChangeAspect="1"/>
          </p:cNvPicPr>
          <p:nvPr/>
        </p:nvPicPr>
        <p:blipFill>
          <a:blip r:embed="rId2" cstate="screen">
            <a:lum bright="27000" contrast="-56000"/>
          </a:blip>
          <a:stretch>
            <a:fillRect/>
          </a:stretch>
        </p:blipFill>
        <p:spPr>
          <a:xfrm>
            <a:off x="458272" y="304800"/>
            <a:ext cx="8497910"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9"/>
          <p:cNvSpPr txBox="1">
            <a:spLocks/>
          </p:cNvSpPr>
          <p:nvPr/>
        </p:nvSpPr>
        <p:spPr>
          <a:xfrm>
            <a:off x="609600" y="762000"/>
            <a:ext cx="7620000" cy="2133600"/>
          </a:xfrm>
          <a:prstGeom prst="rect">
            <a:avLst/>
          </a:prstGeom>
        </p:spPr>
        <p:txBody>
          <a:bodyPr/>
          <a:lstStyle/>
          <a:p>
            <a:pPr marL="349250" indent="-349250" algn="ctr" fontAlgn="auto">
              <a:spcBef>
                <a:spcPts val="2000"/>
              </a:spcBef>
              <a:spcAft>
                <a:spcPts val="0"/>
              </a:spcAft>
              <a:buClr>
                <a:schemeClr val="accent1">
                  <a:lumMod val="60000"/>
                  <a:lumOff val="40000"/>
                </a:schemeClr>
              </a:buClr>
              <a:buSzPct val="110000"/>
              <a:buFont typeface="Wingdings 3" pitchFamily="18" charset="2"/>
              <a:buNone/>
              <a:defRPr/>
            </a:pPr>
            <a:r>
              <a:rPr lang="en-US" sz="3200" b="1" dirty="0">
                <a:solidFill>
                  <a:schemeClr val="tx2">
                    <a:lumMod val="50000"/>
                    <a:lumOff val="50000"/>
                  </a:schemeClr>
                </a:solidFill>
                <a:latin typeface="Arial" pitchFamily="34" charset="0"/>
                <a:cs typeface="Arial" pitchFamily="34" charset="0"/>
              </a:rPr>
              <a:t>Daily cost of housing an inmate in the Tennessee Department of  Corrections</a:t>
            </a:r>
          </a:p>
        </p:txBody>
      </p:sp>
      <p:sp>
        <p:nvSpPr>
          <p:cNvPr id="5" name="Rectangle 4"/>
          <p:cNvSpPr/>
          <p:nvPr/>
        </p:nvSpPr>
        <p:spPr>
          <a:xfrm>
            <a:off x="2895600" y="3276600"/>
            <a:ext cx="3352800" cy="1569660"/>
          </a:xfrm>
          <a:prstGeom prst="rect">
            <a:avLst/>
          </a:prstGeom>
          <a:noFill/>
          <a:effectLst>
            <a:glow rad="228600">
              <a:schemeClr val="accent6">
                <a:satMod val="175000"/>
                <a:alpha val="40000"/>
              </a:schemeClr>
            </a:glow>
          </a:effectLst>
        </p:spPr>
        <p:txBody>
          <a:bodyPr>
            <a:spAutoFit/>
          </a:bodyPr>
          <a:lstStyle/>
          <a:p>
            <a:pPr algn="ctr" fontAlgn="auto">
              <a:spcBef>
                <a:spcPts val="0"/>
              </a:spcBef>
              <a:spcAft>
                <a:spcPts val="0"/>
              </a:spcAft>
              <a:defRPr/>
            </a:pPr>
            <a:r>
              <a:rPr lang="en-US" sz="9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cs typeface="+mn-cs"/>
              </a:rPr>
              <a:t>$65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10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6E344C-9A5E-4092-B1FC-872C928AFBC3}" type="slidenum">
              <a:rPr lang="en-US"/>
              <a:pPr>
                <a:defRPr/>
              </a:pPr>
              <a:t>52</a:t>
            </a:fld>
            <a:endParaRPr lang="en-US"/>
          </a:p>
        </p:txBody>
      </p:sp>
      <p:pic>
        <p:nvPicPr>
          <p:cNvPr id="83970" name="Picture 15" descr="prison cell Tim Pearce.jpg"/>
          <p:cNvPicPr>
            <a:picLocks noChangeAspect="1"/>
          </p:cNvPicPr>
          <p:nvPr/>
        </p:nvPicPr>
        <p:blipFill>
          <a:blip r:embed="rId2"/>
          <a:srcRect/>
          <a:stretch>
            <a:fillRect/>
          </a:stretch>
        </p:blipFill>
        <p:spPr bwMode="auto">
          <a:xfrm>
            <a:off x="0" y="-304800"/>
            <a:ext cx="9144000" cy="7162800"/>
          </a:xfrm>
          <a:prstGeom prst="rect">
            <a:avLst/>
          </a:prstGeom>
          <a:noFill/>
          <a:ln w="9525">
            <a:noFill/>
            <a:miter lim="800000"/>
            <a:headEnd/>
            <a:tailEnd/>
          </a:ln>
        </p:spPr>
      </p:pic>
      <p:sp>
        <p:nvSpPr>
          <p:cNvPr id="5" name="Rectangle 4"/>
          <p:cNvSpPr/>
          <p:nvPr/>
        </p:nvSpPr>
        <p:spPr>
          <a:xfrm>
            <a:off x="3733800" y="3048000"/>
            <a:ext cx="5410200" cy="1569660"/>
          </a:xfrm>
          <a:prstGeom prst="rect">
            <a:avLst/>
          </a:prstGeom>
          <a:noFill/>
          <a:ln>
            <a:noFill/>
          </a:ln>
          <a:effectLst>
            <a:glow rad="101600">
              <a:schemeClr val="accent4">
                <a:satMod val="175000"/>
                <a:alpha val="40000"/>
              </a:schemeClr>
            </a:glow>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spAutoFit/>
            <a:scene3d>
              <a:camera prst="isometricOffAxis2Left"/>
              <a:lightRig rig="threePt" dir="t"/>
            </a:scene3d>
            <a:sp3d extrusionH="57150">
              <a:bevelT w="38100" h="38100"/>
            </a:sp3d>
          </a:bodyPr>
          <a:lstStyle/>
          <a:p>
            <a:pPr algn="ctr" fontAlgn="auto">
              <a:spcBef>
                <a:spcPts val="0"/>
              </a:spcBef>
              <a:spcAft>
                <a:spcPts val="0"/>
              </a:spcAft>
              <a:defRPr/>
            </a:pPr>
            <a:r>
              <a:rPr lang="en-US" sz="9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$48 - $50</a:t>
            </a:r>
          </a:p>
        </p:txBody>
      </p:sp>
      <p:sp>
        <p:nvSpPr>
          <p:cNvPr id="6" name="Rectangle 5"/>
          <p:cNvSpPr/>
          <p:nvPr/>
        </p:nvSpPr>
        <p:spPr>
          <a:xfrm>
            <a:off x="1524000" y="1524000"/>
            <a:ext cx="6248400" cy="107721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marL="365760" indent="-256032" algn="ctr" fontAlgn="auto">
              <a:spcBef>
                <a:spcPts val="2000"/>
              </a:spcBef>
              <a:spcAft>
                <a:spcPts val="0"/>
              </a:spcAft>
              <a:buClr>
                <a:schemeClr val="accent1">
                  <a:lumMod val="60000"/>
                  <a:lumOff val="40000"/>
                </a:schemeClr>
              </a:buClr>
              <a:buSzPct val="110000"/>
              <a:defRPr/>
            </a:pPr>
            <a:r>
              <a:rPr lang="en-US" sz="3200" b="1" dirty="0">
                <a:solidFill>
                  <a:schemeClr val="bg1"/>
                </a:solidFill>
                <a:latin typeface="Arial" pitchFamily="34" charset="0"/>
                <a:cs typeface="Arial" pitchFamily="34" charset="0"/>
              </a:rPr>
              <a:t>Davidson County Drug Court’s Daily Cost Per Inmate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D5AF39-0A48-45E4-97F7-E5A80F07454B}" type="slidenum">
              <a:rPr lang="en-US">
                <a:solidFill>
                  <a:schemeClr val="bg1"/>
                </a:solidFill>
              </a:rPr>
              <a:pPr>
                <a:defRPr/>
              </a:pPr>
              <a:t>53</a:t>
            </a:fld>
            <a:endParaRPr lang="en-US" dirty="0">
              <a:solidFill>
                <a:schemeClr val="bg1"/>
              </a:solidFill>
            </a:endParaRPr>
          </a:p>
        </p:txBody>
      </p:sp>
      <p:graphicFrame>
        <p:nvGraphicFramePr>
          <p:cNvPr id="3" name="Content Placeholder 5"/>
          <p:cNvGraphicFramePr>
            <a:graphicFrameLocks/>
          </p:cNvGraphicFramePr>
          <p:nvPr/>
        </p:nvGraphicFramePr>
        <p:xfrm>
          <a:off x="0" y="1447800"/>
          <a:ext cx="8534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962400" y="304800"/>
            <a:ext cx="4735513" cy="584200"/>
          </a:xfrm>
          <a:prstGeom prst="rect">
            <a:avLst/>
          </a:prstGeom>
        </p:spPr>
        <p:txBody>
          <a:bodyPr wrap="none">
            <a:spAutoFit/>
          </a:bodyPr>
          <a:lstStyle/>
          <a:p>
            <a:pPr algn="ctr">
              <a:defRPr/>
            </a:pPr>
            <a:r>
              <a:rPr lang="en-US" sz="3200" b="1" dirty="0">
                <a:solidFill>
                  <a:schemeClr val="accent3"/>
                </a:solidFill>
                <a:latin typeface="Century Gothic" pitchFamily="34" charset="0"/>
              </a:rPr>
              <a:t>Measurable Outcomes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3" descr="XMAS 12-09 021.jpg"/>
          <p:cNvPicPr>
            <a:picLocks noChangeAspect="1"/>
          </p:cNvPicPr>
          <p:nvPr/>
        </p:nvPicPr>
        <p:blipFill>
          <a:blip r:embed="rId3" cstate="screen"/>
          <a:stretch>
            <a:fillRect/>
          </a:stretch>
        </p:blipFill>
        <p:spPr>
          <a:xfrm rot="20436521">
            <a:off x="4140785" y="660308"/>
            <a:ext cx="4563404" cy="3428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Halloween &amp; Flea market 035.jpg"/>
          <p:cNvPicPr>
            <a:picLocks noChangeAspect="1"/>
          </p:cNvPicPr>
          <p:nvPr/>
        </p:nvPicPr>
        <p:blipFill>
          <a:blip r:embed="rId4" cstate="screen"/>
          <a:stretch>
            <a:fillRect/>
          </a:stretch>
        </p:blipFill>
        <p:spPr>
          <a:xfrm rot="1205847">
            <a:off x="648672" y="634158"/>
            <a:ext cx="4258033" cy="3199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eputy_drug_czar.jpg"/>
          <p:cNvPicPr>
            <a:picLocks noChangeAspect="1"/>
          </p:cNvPicPr>
          <p:nvPr/>
        </p:nvPicPr>
        <p:blipFill>
          <a:blip r:embed="rId5" cstate="screen"/>
          <a:stretch>
            <a:fillRect/>
          </a:stretch>
        </p:blipFill>
        <p:spPr>
          <a:xfrm>
            <a:off x="1676400" y="3286125"/>
            <a:ext cx="47625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100_1945.JPG"/>
          <p:cNvPicPr>
            <a:picLocks noChangeAspect="1"/>
          </p:cNvPicPr>
          <p:nvPr/>
        </p:nvPicPr>
        <p:blipFill>
          <a:blip r:embed="rId6" cstate="print"/>
          <a:srcRect/>
          <a:stretch>
            <a:fillRect/>
          </a:stretch>
        </p:blipFill>
        <p:spPr bwMode="auto">
          <a:xfrm rot="1236643">
            <a:off x="4618038" y="3186113"/>
            <a:ext cx="4114800" cy="253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full_graduation.jpg"/>
          <p:cNvPicPr>
            <a:picLocks noChangeAspect="1"/>
          </p:cNvPicPr>
          <p:nvPr/>
        </p:nvPicPr>
        <p:blipFill>
          <a:blip r:embed="rId7" cstate="print"/>
          <a:srcRect/>
          <a:stretch>
            <a:fillRect/>
          </a:stretch>
        </p:blipFill>
        <p:spPr bwMode="auto">
          <a:xfrm>
            <a:off x="2492375" y="152400"/>
            <a:ext cx="3486150" cy="3038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XMAS 12-09 011.jpg"/>
          <p:cNvPicPr>
            <a:picLocks noChangeAspect="1"/>
          </p:cNvPicPr>
          <p:nvPr/>
        </p:nvPicPr>
        <p:blipFill>
          <a:blip r:embed="rId8" cstate="print"/>
          <a:srcRect/>
          <a:stretch>
            <a:fillRect/>
          </a:stretch>
        </p:blipFill>
        <p:spPr bwMode="auto">
          <a:xfrm rot="-1405779">
            <a:off x="579438" y="3230563"/>
            <a:ext cx="3944937" cy="296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Slide Number Placeholder 10"/>
          <p:cNvSpPr>
            <a:spLocks noGrp="1"/>
          </p:cNvSpPr>
          <p:nvPr>
            <p:ph type="sldNum" sz="quarter" idx="12"/>
          </p:nvPr>
        </p:nvSpPr>
        <p:spPr/>
        <p:txBody>
          <a:bodyPr/>
          <a:lstStyle/>
          <a:p>
            <a:pPr>
              <a:defRPr/>
            </a:pPr>
            <a:fld id="{62D6EDB4-BDB4-4DFB-BB65-5C7D42C29F25}" type="slidenum">
              <a:rPr lang="en-US">
                <a:solidFill>
                  <a:schemeClr val="bg1"/>
                </a:solidFill>
              </a:rPr>
              <a:pPr>
                <a:defRPr/>
              </a:pPr>
              <a:t>54</a:t>
            </a:fld>
            <a:endParaRPr lang="en-US"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5" name="Picture 3" descr="DC4Logo.jpg"/>
          <p:cNvPicPr>
            <a:picLocks noChangeAspect="1"/>
          </p:cNvPicPr>
          <p:nvPr/>
        </p:nvPicPr>
        <p:blipFill>
          <a:blip r:embed="rId3"/>
          <a:srcRect/>
          <a:stretch>
            <a:fillRect/>
          </a:stretch>
        </p:blipFill>
        <p:spPr bwMode="auto">
          <a:xfrm>
            <a:off x="2743200" y="533400"/>
            <a:ext cx="3798888" cy="4264025"/>
          </a:xfrm>
          <a:prstGeom prst="rect">
            <a:avLst/>
          </a:prstGeom>
          <a:noFill/>
          <a:ln w="9525">
            <a:noFill/>
            <a:miter lim="800000"/>
            <a:headEnd/>
            <a:tailEnd/>
          </a:ln>
        </p:spPr>
      </p:pic>
      <p:graphicFrame>
        <p:nvGraphicFramePr>
          <p:cNvPr id="5" name="Diagram 4"/>
          <p:cNvGraphicFramePr/>
          <p:nvPr/>
        </p:nvGraphicFramePr>
        <p:xfrm>
          <a:off x="1295400" y="0"/>
          <a:ext cx="69342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806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2A5F43B-9756-41DA-AEE6-C399B0AA91D3}" type="slidenum">
              <a:rPr lang="en-US" smtClean="0">
                <a:solidFill>
                  <a:schemeClr val="bg1"/>
                </a:solidFill>
              </a:rPr>
              <a:pPr/>
              <a:t>55</a:t>
            </a:fld>
            <a:endParaRPr lang="en-US" smtClean="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8F067CAB-6ACC-4FDB-8A10-802B02F464A3}"/>
                                            </p:graphicEl>
                                          </p:spTgt>
                                        </p:tgtEl>
                                        <p:attrNameLst>
                                          <p:attrName>style.visibility</p:attrName>
                                        </p:attrNameLst>
                                      </p:cBhvr>
                                      <p:to>
                                        <p:strVal val="visible"/>
                                      </p:to>
                                    </p:set>
                                    <p:animEffect transition="in" filter="fade">
                                      <p:cBhvr>
                                        <p:cTn id="7" dur="1000"/>
                                        <p:tgtEl>
                                          <p:spTgt spid="5">
                                            <p:graphicEl>
                                              <a:dgm id="{8F067CAB-6ACC-4FDB-8A10-802B02F464A3}"/>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C4EED01E-601D-4460-90F1-B42449153000}"/>
                                            </p:graphicEl>
                                          </p:spTgt>
                                        </p:tgtEl>
                                        <p:attrNameLst>
                                          <p:attrName>style.visibility</p:attrName>
                                        </p:attrNameLst>
                                      </p:cBhvr>
                                      <p:to>
                                        <p:strVal val="visible"/>
                                      </p:to>
                                    </p:set>
                                    <p:animEffect transition="in" filter="fade">
                                      <p:cBhvr>
                                        <p:cTn id="11" dur="1000"/>
                                        <p:tgtEl>
                                          <p:spTgt spid="5">
                                            <p:graphicEl>
                                              <a:dgm id="{C4EED01E-601D-4460-90F1-B42449153000}"/>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3BE5FB4F-6064-4D02-A67E-FC9AC8923D48}"/>
                                            </p:graphicEl>
                                          </p:spTgt>
                                        </p:tgtEl>
                                        <p:attrNameLst>
                                          <p:attrName>style.visibility</p:attrName>
                                        </p:attrNameLst>
                                      </p:cBhvr>
                                      <p:to>
                                        <p:strVal val="visible"/>
                                      </p:to>
                                    </p:set>
                                    <p:animEffect transition="in" filter="fade">
                                      <p:cBhvr>
                                        <p:cTn id="15" dur="1000"/>
                                        <p:tgtEl>
                                          <p:spTgt spid="5">
                                            <p:graphicEl>
                                              <a:dgm id="{3BE5FB4F-6064-4D02-A67E-FC9AC8923D48}"/>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4CD7D779-951A-47B7-A1CD-68F54B97FA74}"/>
                                            </p:graphicEl>
                                          </p:spTgt>
                                        </p:tgtEl>
                                        <p:attrNameLst>
                                          <p:attrName>style.visibility</p:attrName>
                                        </p:attrNameLst>
                                      </p:cBhvr>
                                      <p:to>
                                        <p:strVal val="visible"/>
                                      </p:to>
                                    </p:set>
                                    <p:animEffect transition="in" filter="fade">
                                      <p:cBhvr>
                                        <p:cTn id="19" dur="1000"/>
                                        <p:tgtEl>
                                          <p:spTgt spid="5">
                                            <p:graphicEl>
                                              <a:dgm id="{4CD7D779-951A-47B7-A1CD-68F54B97FA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ECF87D-68DF-4F10-AEE6-05F4E8D755A0}" type="slidenum">
              <a:rPr lang="en-US">
                <a:solidFill>
                  <a:schemeClr val="bg1"/>
                </a:solidFill>
              </a:rPr>
              <a:pPr>
                <a:defRPr/>
              </a:pPr>
              <a:t>56</a:t>
            </a:fld>
            <a:endParaRPr lang="en-US" dirty="0">
              <a:solidFill>
                <a:schemeClr val="bg1"/>
              </a:solidFill>
            </a:endParaRPr>
          </a:p>
        </p:txBody>
      </p:sp>
      <p:sp>
        <p:nvSpPr>
          <p:cNvPr id="3" name="Content Placeholder 1"/>
          <p:cNvSpPr txBox="1">
            <a:spLocks/>
          </p:cNvSpPr>
          <p:nvPr/>
        </p:nvSpPr>
        <p:spPr>
          <a:xfrm>
            <a:off x="990600" y="1905000"/>
            <a:ext cx="7467600" cy="2971800"/>
          </a:xfrm>
          <a:prstGeom prst="rect">
            <a:avLst/>
          </a:prstGeom>
        </p:spPr>
        <p:txBody>
          <a:bodyPr>
            <a:normAutofit/>
          </a:bodyPr>
          <a:lstStyle/>
          <a:p>
            <a:pPr fontAlgn="auto">
              <a:spcBef>
                <a:spcPts val="2000"/>
              </a:spcBef>
              <a:spcAft>
                <a:spcPts val="0"/>
              </a:spcAft>
              <a:buClr>
                <a:schemeClr val="accent1">
                  <a:lumMod val="60000"/>
                  <a:lumOff val="40000"/>
                </a:schemeClr>
              </a:buClr>
              <a:buSzPct val="110000"/>
              <a:buFont typeface="Wingdings 3" pitchFamily="18" charset="2"/>
              <a:buNone/>
              <a:defRPr/>
            </a:pPr>
            <a:r>
              <a:rPr lang="en-US" sz="2800" dirty="0">
                <a:solidFill>
                  <a:schemeClr val="tx1">
                    <a:lumMod val="65000"/>
                    <a:lumOff val="35000"/>
                  </a:schemeClr>
                </a:solidFill>
                <a:latin typeface="Arial" pitchFamily="34" charset="0"/>
                <a:cs typeface="Arial" pitchFamily="34" charset="0"/>
              </a:rPr>
              <a:t>Funding provided by request to the Nashville Drug Court Support Foundation (NDCSF) will ensure the organization maintains critical drug support to Federal, State and Local level agencies.</a:t>
            </a: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a:p>
            <a:pPr marL="685800" lvl="1" indent="-336550" fontAlgn="auto">
              <a:spcBef>
                <a:spcPts val="600"/>
              </a:spcBef>
              <a:spcAft>
                <a:spcPts val="0"/>
              </a:spcAft>
              <a:buClr>
                <a:schemeClr val="accent1">
                  <a:lumMod val="75000"/>
                </a:schemeClr>
              </a:buClr>
              <a:buSzPct val="110000"/>
              <a:buFont typeface="Wingdings 2" pitchFamily="18" charset="2"/>
              <a:buChar char=""/>
              <a:defRPr/>
            </a:pPr>
            <a:endParaRPr lang="en-US" sz="2200" dirty="0">
              <a:solidFill>
                <a:schemeClr val="tx1">
                  <a:lumMod val="65000"/>
                  <a:lumOff val="35000"/>
                </a:schemeClr>
              </a:solidFill>
              <a:latin typeface="+mn-lt"/>
              <a:cs typeface="+mn-cs"/>
            </a:endParaRPr>
          </a:p>
        </p:txBody>
      </p:sp>
      <p:sp>
        <p:nvSpPr>
          <p:cNvPr id="5" name="Rectangle 4"/>
          <p:cNvSpPr/>
          <p:nvPr/>
        </p:nvSpPr>
        <p:spPr>
          <a:xfrm>
            <a:off x="4572000" y="762000"/>
            <a:ext cx="3986213" cy="584200"/>
          </a:xfrm>
          <a:prstGeom prst="rect">
            <a:avLst/>
          </a:prstGeom>
        </p:spPr>
        <p:txBody>
          <a:bodyPr wrap="none">
            <a:spAutoFit/>
          </a:bodyPr>
          <a:lstStyle/>
          <a:p>
            <a:pPr>
              <a:defRPr/>
            </a:pPr>
            <a:r>
              <a:rPr lang="en-US" sz="3200" b="1" dirty="0">
                <a:solidFill>
                  <a:schemeClr val="accent3"/>
                </a:solidFill>
                <a:latin typeface="Century Gothic" pitchFamily="34" charset="0"/>
              </a:rPr>
              <a:t>Investing in NDCSF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1"/>
          <p:cNvSpPr txBox="1">
            <a:spLocks noChangeArrowheads="1"/>
          </p:cNvSpPr>
          <p:nvPr/>
        </p:nvSpPr>
        <p:spPr bwMode="auto">
          <a:xfrm>
            <a:off x="4648200" y="304800"/>
            <a:ext cx="4076700" cy="584200"/>
          </a:xfrm>
          <a:prstGeom prst="rect">
            <a:avLst/>
          </a:prstGeom>
          <a:noFill/>
          <a:ln w="9525">
            <a:noFill/>
            <a:miter lim="800000"/>
            <a:headEnd/>
            <a:tailEnd/>
          </a:ln>
        </p:spPr>
        <p:txBody>
          <a:bodyPr wrap="none">
            <a:spAutoFit/>
          </a:bodyPr>
          <a:lstStyle/>
          <a:p>
            <a:r>
              <a:rPr lang="en-US" sz="3200" b="1">
                <a:solidFill>
                  <a:srgbClr val="FF6600"/>
                </a:solidFill>
              </a:rPr>
              <a:t>Contact Information</a:t>
            </a:r>
          </a:p>
        </p:txBody>
      </p:sp>
      <p:graphicFrame>
        <p:nvGraphicFramePr>
          <p:cNvPr id="4" name="Diagram 3"/>
          <p:cNvGraphicFramePr/>
          <p:nvPr/>
        </p:nvGraphicFramePr>
        <p:xfrm>
          <a:off x="609600" y="1143000"/>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3C417EB9-56D1-4B0D-BC38-2F8CBA8001DE}" type="slidenum">
              <a:rPr lang="en-US">
                <a:solidFill>
                  <a:schemeClr val="bg1"/>
                </a:solidFill>
              </a:rPr>
              <a:pPr>
                <a:defRPr/>
              </a:pPr>
              <a:t>57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p:cNvPicPr>
            <a:picLocks noChangeAspect="1" noChangeArrowheads="1"/>
          </p:cNvPicPr>
          <p:nvPr/>
        </p:nvPicPr>
        <p:blipFill>
          <a:blip r:embed="rId2"/>
          <a:srcRect/>
          <a:stretch>
            <a:fillRect/>
          </a:stretch>
        </p:blipFill>
        <p:spPr bwMode="auto">
          <a:xfrm>
            <a:off x="2819400" y="3962400"/>
            <a:ext cx="3208338" cy="2466975"/>
          </a:xfrm>
          <a:prstGeom prst="rect">
            <a:avLst/>
          </a:prstGeom>
          <a:noFill/>
          <a:ln w="9525">
            <a:noFill/>
            <a:miter lim="800000"/>
            <a:headEnd/>
            <a:tailEnd/>
          </a:ln>
        </p:spPr>
      </p:pic>
      <p:sp>
        <p:nvSpPr>
          <p:cNvPr id="2050" name="Rectangle 2"/>
          <p:cNvSpPr>
            <a:spLocks noGrp="1" noChangeArrowheads="1"/>
          </p:cNvSpPr>
          <p:nvPr>
            <p:ph type="ctrTitle"/>
          </p:nvPr>
        </p:nvSpPr>
        <p:spPr>
          <a:xfrm>
            <a:off x="1295400" y="1828800"/>
            <a:ext cx="6400800" cy="2057400"/>
          </a:xfrm>
        </p:spPr>
        <p:txBody>
          <a:bodyPr/>
          <a:lstStyle/>
          <a:p>
            <a:pPr fontAlgn="auto">
              <a:spcAft>
                <a:spcPts val="0"/>
              </a:spcAft>
              <a:defRPr/>
            </a:pPr>
            <a:r>
              <a:rPr lang="en-US" dirty="0"/>
              <a:t/>
            </a:r>
            <a:br>
              <a:rPr lang="en-US" dirty="0"/>
            </a:br>
            <a:r>
              <a:rPr lang="en-US" dirty="0" smtClean="0"/>
              <a:t/>
            </a:r>
            <a:br>
              <a:rPr lang="en-US" dirty="0" smtClean="0"/>
            </a:br>
            <a:r>
              <a:rPr lang="en-US" dirty="0" smtClean="0"/>
              <a:t/>
            </a:r>
            <a:br>
              <a:rPr lang="en-US" dirty="0" smtClean="0"/>
            </a:br>
            <a:r>
              <a:rPr lang="en-US" sz="4000" b="1" dirty="0" smtClean="0">
                <a:solidFill>
                  <a:schemeClr val="accent3"/>
                </a:solidFill>
                <a:latin typeface="Century Gothic" pitchFamily="34" charset="0"/>
                <a:cs typeface="Arial" pitchFamily="34" charset="0"/>
              </a:rPr>
              <a:t>The </a:t>
            </a:r>
            <a:r>
              <a:rPr lang="en-US" sz="4000" b="1" dirty="0">
                <a:solidFill>
                  <a:schemeClr val="accent3"/>
                </a:solidFill>
                <a:latin typeface="Century Gothic" pitchFamily="34" charset="0"/>
                <a:cs typeface="Arial" pitchFamily="34" charset="0"/>
              </a:rPr>
              <a:t>California Collaborative Justice Courts </a:t>
            </a:r>
            <a:br>
              <a:rPr lang="en-US" sz="4000" b="1" dirty="0">
                <a:solidFill>
                  <a:schemeClr val="accent3"/>
                </a:solidFill>
                <a:latin typeface="Century Gothic" pitchFamily="34" charset="0"/>
                <a:cs typeface="Arial" pitchFamily="34" charset="0"/>
              </a:rPr>
            </a:br>
            <a:r>
              <a:rPr lang="en-US" sz="4000" b="1" dirty="0">
                <a:solidFill>
                  <a:schemeClr val="accent3"/>
                </a:solidFill>
                <a:latin typeface="Century Gothic" pitchFamily="34" charset="0"/>
                <a:cs typeface="Arial" pitchFamily="34" charset="0"/>
              </a:rPr>
              <a:t>Foundation</a:t>
            </a:r>
          </a:p>
        </p:txBody>
      </p:sp>
      <p:sp>
        <p:nvSpPr>
          <p:cNvPr id="9318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66978C-7361-4332-942C-5600B733F02A}" type="slidenum">
              <a:rPr lang="en-US" smtClean="0">
                <a:solidFill>
                  <a:schemeClr val="bg1"/>
                </a:solidFill>
              </a:rPr>
              <a:pPr/>
              <a:t>58</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457200"/>
            <a:ext cx="8042275" cy="6064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Introduction &amp; Brief History</a:t>
            </a:r>
          </a:p>
        </p:txBody>
      </p:sp>
      <p:sp>
        <p:nvSpPr>
          <p:cNvPr id="94210" name="Rectangle 3"/>
          <p:cNvSpPr>
            <a:spLocks noGrp="1" noChangeArrowheads="1"/>
          </p:cNvSpPr>
          <p:nvPr>
            <p:ph idx="1"/>
          </p:nvPr>
        </p:nvSpPr>
        <p:spPr/>
        <p:txBody>
          <a:bodyPr/>
          <a:lstStyle/>
          <a:p>
            <a:pPr eaLnBrk="1" hangingPunct="1"/>
            <a:r>
              <a:rPr lang="en-US" sz="2800" smtClean="0"/>
              <a:t>Founders:  Dianne Marshall and Phil Breitenbucher</a:t>
            </a:r>
          </a:p>
          <a:p>
            <a:pPr eaLnBrk="1" hangingPunct="1"/>
            <a:r>
              <a:rPr lang="en-US" sz="2800" smtClean="0"/>
              <a:t>Based on the highly successful Mendocino County Friends of Drug Court</a:t>
            </a:r>
          </a:p>
          <a:p>
            <a:pPr eaLnBrk="1" hangingPunct="1"/>
            <a:r>
              <a:rPr lang="en-US" sz="2800" smtClean="0"/>
              <a:t>Incorporated: October, 2009</a:t>
            </a:r>
          </a:p>
          <a:p>
            <a:pPr eaLnBrk="1" hangingPunct="1"/>
            <a:r>
              <a:rPr lang="en-US" sz="2800" smtClean="0"/>
              <a:t>IRS Status Approved: October, 2010</a:t>
            </a:r>
          </a:p>
          <a:p>
            <a:pPr eaLnBrk="1" hangingPunct="1"/>
            <a:r>
              <a:rPr lang="en-US" sz="2800" smtClean="0"/>
              <a:t>Statewide Board of Directors</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E1E4A4F9-4640-4D13-806B-897C3AF16020}" type="slidenum">
              <a:rPr lang="en-US">
                <a:solidFill>
                  <a:schemeClr val="bg1"/>
                </a:solidFill>
              </a:rPr>
              <a:pPr>
                <a:defRPr/>
              </a:pPr>
              <a:t>59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609600" y="1752600"/>
            <a:ext cx="8042275" cy="4343400"/>
          </a:xfrm>
        </p:spPr>
        <p:txBody>
          <a:bodyPr/>
          <a:lstStyle/>
          <a:p>
            <a:pPr eaLnBrk="1" hangingPunct="1"/>
            <a:r>
              <a:rPr lang="en-US" smtClean="0"/>
              <a:t>Established in 2003 and granted 501(c)(3) status in 2006</a:t>
            </a:r>
          </a:p>
          <a:p>
            <a:pPr eaLnBrk="1" hangingPunct="1"/>
            <a:r>
              <a:rPr lang="en-US" smtClean="0"/>
              <a:t>Mission - provide financial support to the Harris County’s STAR (Success Through Addiction Recovery) felony drug court program</a:t>
            </a:r>
          </a:p>
          <a:p>
            <a:pPr eaLnBrk="1" hangingPunct="1"/>
            <a:r>
              <a:rPr lang="en-US" smtClean="0"/>
              <a:t>Raise awareness in the community about the life saving, fiscally responsible activities of the STAR program</a:t>
            </a:r>
          </a:p>
          <a:p>
            <a:pPr eaLnBrk="1" hangingPunct="1"/>
            <a:endParaRPr lang="en-US" smtClean="0"/>
          </a:p>
        </p:txBody>
      </p:sp>
      <p:pic>
        <p:nvPicPr>
          <p:cNvPr id="28674" name="Picture 1" descr="blue logo "/>
          <p:cNvPicPr>
            <a:picLocks noChangeAspect="1" noChangeArrowheads="1"/>
          </p:cNvPicPr>
          <p:nvPr/>
        </p:nvPicPr>
        <p:blipFill>
          <a:blip r:embed="rId2"/>
          <a:srcRect/>
          <a:stretch>
            <a:fillRect/>
          </a:stretch>
        </p:blipFill>
        <p:spPr bwMode="auto">
          <a:xfrm>
            <a:off x="304800" y="228600"/>
            <a:ext cx="3200400" cy="10017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14CF650-BABE-4323-9979-73AE5C5AF9C6}" type="slidenum">
              <a:rPr lang="en-US">
                <a:solidFill>
                  <a:schemeClr val="bg1"/>
                </a:solidFill>
              </a:rPr>
              <a:pPr>
                <a:defRPr/>
              </a:pPr>
              <a:t>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98513"/>
          </a:xfrm>
        </p:spPr>
        <p:txBody>
          <a:bodyPr rtlCol="0">
            <a:normAutofit/>
          </a:bodyPr>
          <a:lstStyle/>
          <a:p>
            <a:pPr algn="r" eaLnBrk="1" fontAlgn="auto" hangingPunct="1">
              <a:spcAft>
                <a:spcPts val="0"/>
              </a:spcAft>
              <a:defRPr/>
            </a:pPr>
            <a:r>
              <a:rPr lang="en-US" sz="3200" b="1" dirty="0" smtClean="0">
                <a:solidFill>
                  <a:schemeClr val="accent3"/>
                </a:solidFill>
                <a:latin typeface="Century Gothic" pitchFamily="34" charset="0"/>
              </a:rPr>
              <a:t>Board of Directors</a:t>
            </a:r>
            <a:endParaRPr lang="en-US" sz="3200" dirty="0">
              <a:solidFill>
                <a:schemeClr val="accent3"/>
              </a:solidFill>
              <a:latin typeface="Century Gothic" pitchFamily="34" charset="0"/>
            </a:endParaRPr>
          </a:p>
        </p:txBody>
      </p:sp>
      <p:sp>
        <p:nvSpPr>
          <p:cNvPr id="3" name="Content Placeholder 2"/>
          <p:cNvSpPr>
            <a:spLocks noGrp="1"/>
          </p:cNvSpPr>
          <p:nvPr>
            <p:ph idx="1"/>
          </p:nvPr>
        </p:nvSpPr>
        <p:spPr>
          <a:xfrm>
            <a:off x="0" y="609600"/>
            <a:ext cx="9144000" cy="5410200"/>
          </a:xfrm>
        </p:spPr>
        <p:txBody>
          <a:bodyPr rtlCol="0">
            <a:normAutofit fontScale="25000" lnSpcReduction="20000"/>
          </a:bodyPr>
          <a:lstStyle/>
          <a:p>
            <a:pPr eaLnBrk="1" fontAlgn="auto" hangingPunct="1">
              <a:spcAft>
                <a:spcPts val="0"/>
              </a:spcAft>
              <a:buClr>
                <a:schemeClr val="accent1">
                  <a:lumMod val="60000"/>
                  <a:lumOff val="40000"/>
                </a:schemeClr>
              </a:buClr>
              <a:defRPr/>
            </a:pPr>
            <a:r>
              <a:rPr lang="en-US" sz="2000" b="1" dirty="0" smtClean="0">
                <a:solidFill>
                  <a:schemeClr val="tx1">
                    <a:lumMod val="65000"/>
                    <a:lumOff val="35000"/>
                  </a:schemeClr>
                </a:solidFill>
              </a:rPr>
              <a:t> </a:t>
            </a:r>
            <a:endParaRPr lang="en-US" sz="2000"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President: Dianne Marshall, Therapeutic Courts Administrator, (ret), Mendocino County Superior Court</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Secretary: Tonya Clark, Director, Collaborative Court Programs, Superior Court of CA, County of Nevada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Treasurer: Joanne </a:t>
            </a:r>
            <a:r>
              <a:rPr lang="en-US" sz="6800" dirty="0" err="1" smtClean="0">
                <a:solidFill>
                  <a:schemeClr val="tx1">
                    <a:lumMod val="65000"/>
                    <a:lumOff val="35000"/>
                  </a:schemeClr>
                </a:solidFill>
              </a:rPr>
              <a:t>LaCasse</a:t>
            </a:r>
            <a:r>
              <a:rPr lang="en-US" sz="6800" dirty="0" smtClean="0">
                <a:solidFill>
                  <a:schemeClr val="tx1">
                    <a:lumMod val="65000"/>
                    <a:lumOff val="35000"/>
                  </a:schemeClr>
                </a:solidFill>
              </a:rPr>
              <a:t>, CPA,  Ukiah, CA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Phil Breitenbucher, Program Director, Children and Family Futures, Irvine, CA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Charles P.  </a:t>
            </a:r>
            <a:r>
              <a:rPr lang="en-US" sz="6800" dirty="0" err="1" smtClean="0">
                <a:solidFill>
                  <a:schemeClr val="tx1">
                    <a:lumMod val="65000"/>
                    <a:lumOff val="35000"/>
                  </a:schemeClr>
                </a:solidFill>
              </a:rPr>
              <a:t>Coovert</a:t>
            </a:r>
            <a:r>
              <a:rPr lang="en-US" sz="6800" dirty="0" smtClean="0">
                <a:solidFill>
                  <a:schemeClr val="tx1">
                    <a:lumMod val="65000"/>
                    <a:lumOff val="35000"/>
                  </a:schemeClr>
                </a:solidFill>
              </a:rPr>
              <a:t>, President Community Recovery Resources, Grass Valley, CA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David Stevens </a:t>
            </a:r>
            <a:r>
              <a:rPr lang="en-US" sz="6800" dirty="0" err="1" smtClean="0">
                <a:solidFill>
                  <a:schemeClr val="tx1">
                    <a:lumMod val="65000"/>
                    <a:lumOff val="35000"/>
                  </a:schemeClr>
                </a:solidFill>
              </a:rPr>
              <a:t>Hobler</a:t>
            </a:r>
            <a:r>
              <a:rPr lang="en-US" sz="6800" dirty="0" smtClean="0">
                <a:solidFill>
                  <a:schemeClr val="tx1">
                    <a:lumMod val="65000"/>
                    <a:lumOff val="35000"/>
                  </a:schemeClr>
                </a:solidFill>
              </a:rPr>
              <a:t>, J.D., LLM, Fit in Recovery, Mill Valley, CA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James O. </a:t>
            </a:r>
            <a:r>
              <a:rPr lang="en-US" sz="6800" dirty="0" err="1" smtClean="0">
                <a:solidFill>
                  <a:schemeClr val="tx1">
                    <a:lumMod val="65000"/>
                    <a:lumOff val="35000"/>
                  </a:schemeClr>
                </a:solidFill>
              </a:rPr>
              <a:t>Heiting</a:t>
            </a:r>
            <a:r>
              <a:rPr lang="en-US" sz="6800" dirty="0" smtClean="0">
                <a:solidFill>
                  <a:schemeClr val="tx1">
                    <a:lumMod val="65000"/>
                    <a:lumOff val="35000"/>
                  </a:schemeClr>
                </a:solidFill>
              </a:rPr>
              <a:t>, Trial Attorney, Managing Partner, </a:t>
            </a:r>
            <a:r>
              <a:rPr lang="en-US" sz="6800" dirty="0" err="1" smtClean="0">
                <a:solidFill>
                  <a:schemeClr val="tx1">
                    <a:lumMod val="65000"/>
                    <a:lumOff val="35000"/>
                  </a:schemeClr>
                </a:solidFill>
              </a:rPr>
              <a:t>Heiting</a:t>
            </a:r>
            <a:r>
              <a:rPr lang="en-US" sz="6800" dirty="0" smtClean="0">
                <a:solidFill>
                  <a:schemeClr val="tx1">
                    <a:lumMod val="65000"/>
                    <a:lumOff val="35000"/>
                  </a:schemeClr>
                </a:solidFill>
              </a:rPr>
              <a:t> &amp; Irwin, Riverside County, CA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Judge Peggy </a:t>
            </a:r>
            <a:r>
              <a:rPr lang="en-US" sz="6800" dirty="0" err="1" smtClean="0">
                <a:solidFill>
                  <a:schemeClr val="tx1">
                    <a:lumMod val="65000"/>
                    <a:lumOff val="35000"/>
                  </a:schemeClr>
                </a:solidFill>
              </a:rPr>
              <a:t>Hora</a:t>
            </a:r>
            <a:r>
              <a:rPr lang="en-US" sz="6800" dirty="0" smtClean="0">
                <a:solidFill>
                  <a:schemeClr val="tx1">
                    <a:lumMod val="65000"/>
                    <a:lumOff val="35000"/>
                  </a:schemeClr>
                </a:solidFill>
              </a:rPr>
              <a:t> (ret), Superior Court of CA, County of San Mateo, Senior Judicial Fellow, National Drug Court Institute</a:t>
            </a:r>
          </a:p>
          <a:p>
            <a:pPr eaLnBrk="1" fontAlgn="auto" hangingPunct="1">
              <a:spcAft>
                <a:spcPts val="0"/>
              </a:spcAft>
              <a:buClr>
                <a:schemeClr val="accent1">
                  <a:lumMod val="60000"/>
                  <a:lumOff val="40000"/>
                </a:schemeClr>
              </a:buClr>
              <a:defRPr/>
            </a:pPr>
            <a:r>
              <a:rPr lang="en-US" sz="6800" dirty="0" err="1" smtClean="0">
                <a:solidFill>
                  <a:schemeClr val="tx1">
                    <a:lumMod val="65000"/>
                    <a:lumOff val="35000"/>
                  </a:schemeClr>
                </a:solidFill>
              </a:rPr>
              <a:t>Aminta</a:t>
            </a:r>
            <a:r>
              <a:rPr lang="en-US" sz="6800" dirty="0" smtClean="0">
                <a:solidFill>
                  <a:schemeClr val="tx1">
                    <a:lumMod val="65000"/>
                    <a:lumOff val="35000"/>
                  </a:schemeClr>
                </a:solidFill>
              </a:rPr>
              <a:t> </a:t>
            </a:r>
            <a:r>
              <a:rPr lang="en-US" sz="6800" dirty="0" err="1" smtClean="0">
                <a:solidFill>
                  <a:schemeClr val="tx1">
                    <a:lumMod val="65000"/>
                    <a:lumOff val="35000"/>
                  </a:schemeClr>
                </a:solidFill>
              </a:rPr>
              <a:t>Mickles</a:t>
            </a:r>
            <a:r>
              <a:rPr lang="en-US" sz="6800" dirty="0" smtClean="0">
                <a:solidFill>
                  <a:schemeClr val="tx1">
                    <a:lumMod val="65000"/>
                    <a:lumOff val="35000"/>
                  </a:schemeClr>
                </a:solidFill>
              </a:rPr>
              <a:t>, Consultant For Change, Independent Consultant , Contra Costa County, CA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Charles Murray, Deputy Trial Counsel, State Bar of California, Los Angeles, CA</a:t>
            </a:r>
          </a:p>
          <a:p>
            <a:pPr eaLnBrk="1" fontAlgn="auto" hangingPunct="1">
              <a:spcAft>
                <a:spcPts val="0"/>
              </a:spcAft>
              <a:buClr>
                <a:schemeClr val="accent1">
                  <a:lumMod val="60000"/>
                  <a:lumOff val="40000"/>
                </a:schemeClr>
              </a:buClr>
              <a:defRPr/>
            </a:pPr>
            <a:r>
              <a:rPr lang="en-US" sz="6800" dirty="0" smtClean="0">
                <a:solidFill>
                  <a:schemeClr val="tx1">
                    <a:lumMod val="65000"/>
                    <a:lumOff val="35000"/>
                  </a:schemeClr>
                </a:solidFill>
              </a:rPr>
              <a:t>Advisor: Judge Albert P. Dover (ret), Superior Court of CA, County of Nevada</a:t>
            </a:r>
          </a:p>
          <a:p>
            <a:pPr eaLnBrk="1" fontAlgn="auto" hangingPunct="1">
              <a:spcAft>
                <a:spcPts val="0"/>
              </a:spcAft>
              <a:buClr>
                <a:schemeClr val="accent1">
                  <a:lumMod val="60000"/>
                  <a:lumOff val="40000"/>
                </a:schemeClr>
              </a:buClr>
              <a:defRPr/>
            </a:pPr>
            <a:endParaRPr lang="en-US" sz="2000"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pPr>
              <a:defRPr/>
            </a:pPr>
            <a:fld id="{9457286D-33E7-4D54-88A8-3C65581EA592}" type="slidenum">
              <a:rPr lang="en-US">
                <a:solidFill>
                  <a:schemeClr val="bg1"/>
                </a:solidFill>
              </a:rPr>
              <a:pPr>
                <a:defRPr/>
              </a:pPr>
              <a:t>60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107950"/>
            <a:ext cx="8210550" cy="133667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Most </a:t>
            </a:r>
            <a:r>
              <a:rPr lang="en-US" sz="3200" b="1" dirty="0" smtClean="0">
                <a:solidFill>
                  <a:schemeClr val="accent3"/>
                </a:solidFill>
                <a:latin typeface="Century Gothic" pitchFamily="34" charset="0"/>
                <a:cs typeface="Arial" pitchFamily="34" charset="0"/>
              </a:rPr>
              <a:t>People </a:t>
            </a:r>
            <a:r>
              <a:rPr lang="en-US" sz="3200" b="1" dirty="0">
                <a:solidFill>
                  <a:schemeClr val="accent3"/>
                </a:solidFill>
                <a:latin typeface="Century Gothic" pitchFamily="34" charset="0"/>
                <a:cs typeface="Arial" pitchFamily="34" charset="0"/>
              </a:rPr>
              <a:t>in a </a:t>
            </a:r>
            <a:r>
              <a:rPr lang="en-US" sz="3200" b="1" dirty="0" smtClean="0">
                <a:solidFill>
                  <a:schemeClr val="accent3"/>
                </a:solidFill>
                <a:latin typeface="Century Gothic" pitchFamily="34" charset="0"/>
                <a:cs typeface="Arial" pitchFamily="34" charset="0"/>
              </a:rPr>
              <a:t/>
            </a:r>
            <a:br>
              <a:rPr lang="en-US" sz="3200" b="1" dirty="0" smtClean="0">
                <a:solidFill>
                  <a:schemeClr val="accent3"/>
                </a:solidFill>
                <a:latin typeface="Century Gothic" pitchFamily="34" charset="0"/>
                <a:cs typeface="Arial" pitchFamily="34" charset="0"/>
              </a:rPr>
            </a:br>
            <a:r>
              <a:rPr lang="en-US" sz="3200" b="1" dirty="0" smtClean="0">
                <a:solidFill>
                  <a:schemeClr val="accent3"/>
                </a:solidFill>
                <a:latin typeface="Century Gothic" pitchFamily="34" charset="0"/>
                <a:cs typeface="Arial" pitchFamily="34" charset="0"/>
              </a:rPr>
              <a:t>Drug </a:t>
            </a:r>
            <a:r>
              <a:rPr lang="en-US" sz="3200" b="1" dirty="0">
                <a:solidFill>
                  <a:schemeClr val="accent3"/>
                </a:solidFill>
                <a:latin typeface="Century Gothic" pitchFamily="34" charset="0"/>
                <a:cs typeface="Arial" pitchFamily="34" charset="0"/>
              </a:rPr>
              <a:t>C</a:t>
            </a:r>
            <a:r>
              <a:rPr lang="en-US" sz="3200" b="1" dirty="0" smtClean="0">
                <a:solidFill>
                  <a:schemeClr val="accent3"/>
                </a:solidFill>
                <a:latin typeface="Century Gothic" pitchFamily="34" charset="0"/>
                <a:cs typeface="Arial" pitchFamily="34" charset="0"/>
              </a:rPr>
              <a:t>ourt </a:t>
            </a:r>
            <a:r>
              <a:rPr lang="en-US" sz="3200" b="1" dirty="0">
                <a:solidFill>
                  <a:schemeClr val="accent3"/>
                </a:solidFill>
                <a:latin typeface="Century Gothic" pitchFamily="34" charset="0"/>
                <a:cs typeface="Arial" pitchFamily="34" charset="0"/>
              </a:rPr>
              <a:t>F</a:t>
            </a:r>
            <a:r>
              <a:rPr lang="en-US" sz="3200" b="1" dirty="0" smtClean="0">
                <a:solidFill>
                  <a:schemeClr val="accent3"/>
                </a:solidFill>
                <a:latin typeface="Century Gothic" pitchFamily="34" charset="0"/>
                <a:cs typeface="Arial" pitchFamily="34" charset="0"/>
              </a:rPr>
              <a:t>ind </a:t>
            </a:r>
            <a:r>
              <a:rPr lang="en-US" sz="3200" b="1" dirty="0">
                <a:solidFill>
                  <a:schemeClr val="accent3"/>
                </a:solidFill>
                <a:latin typeface="Century Gothic" pitchFamily="34" charset="0"/>
                <a:cs typeface="Arial" pitchFamily="34" charset="0"/>
              </a:rPr>
              <a:t>T</a:t>
            </a:r>
            <a:r>
              <a:rPr lang="en-US" sz="3200" b="1" dirty="0" smtClean="0">
                <a:solidFill>
                  <a:schemeClr val="accent3"/>
                </a:solidFill>
                <a:latin typeface="Century Gothic" pitchFamily="34" charset="0"/>
                <a:cs typeface="Arial" pitchFamily="34" charset="0"/>
              </a:rPr>
              <a:t>hemselves</a:t>
            </a:r>
            <a:r>
              <a:rPr lang="en-US" sz="3200" b="1" dirty="0">
                <a:solidFill>
                  <a:schemeClr val="accent3"/>
                </a:solidFill>
                <a:latin typeface="Century Gothic" pitchFamily="34" charset="0"/>
                <a:cs typeface="Arial" pitchFamily="34" charset="0"/>
              </a:rPr>
              <a:t>:</a:t>
            </a:r>
          </a:p>
        </p:txBody>
      </p:sp>
      <p:sp>
        <p:nvSpPr>
          <p:cNvPr id="55299" name="Rectangle 3"/>
          <p:cNvSpPr>
            <a:spLocks noGrp="1" noChangeArrowheads="1"/>
          </p:cNvSpPr>
          <p:nvPr>
            <p:ph idx="1"/>
          </p:nvPr>
        </p:nvSpPr>
        <p:spPr>
          <a:xfrm>
            <a:off x="304800" y="1752600"/>
            <a:ext cx="3184525" cy="3429000"/>
          </a:xfrm>
        </p:spPr>
        <p:txBody>
          <a:bodyPr rtlCol="0">
            <a:normAutofit lnSpcReduction="10000"/>
          </a:bodyPr>
          <a:lstStyle/>
          <a:p>
            <a:pPr eaLnBrk="1" fontAlgn="auto" hangingPunct="1">
              <a:lnSpc>
                <a:spcPct val="90000"/>
              </a:lnSpc>
              <a:spcAft>
                <a:spcPts val="0"/>
              </a:spcAft>
              <a:buClr>
                <a:schemeClr val="accent1">
                  <a:lumMod val="60000"/>
                  <a:lumOff val="40000"/>
                </a:schemeClr>
              </a:buClr>
              <a:buFont typeface="Wingdings 2" pitchFamily="18" charset="2"/>
              <a:buNone/>
              <a:defRPr/>
            </a:pPr>
            <a:endParaRPr lang="en-US" dirty="0">
              <a:solidFill>
                <a:schemeClr val="tx1">
                  <a:lumMod val="65000"/>
                  <a:lumOff val="35000"/>
                </a:schemeClr>
              </a:solidFill>
            </a:endParaRPr>
          </a:p>
          <a:p>
            <a:pPr eaLnBrk="1" fontAlgn="auto" hangingPunct="1">
              <a:lnSpc>
                <a:spcPct val="90000"/>
              </a:lnSpc>
              <a:spcAft>
                <a:spcPts val="0"/>
              </a:spcAft>
              <a:buClr>
                <a:schemeClr val="accent1">
                  <a:lumMod val="60000"/>
                  <a:lumOff val="40000"/>
                </a:schemeClr>
              </a:buClr>
              <a:defRPr/>
            </a:pPr>
            <a:r>
              <a:rPr lang="en-US" sz="2800" dirty="0" smtClean="0">
                <a:solidFill>
                  <a:schemeClr val="tx1">
                    <a:lumMod val="65000"/>
                    <a:lumOff val="35000"/>
                  </a:schemeClr>
                </a:solidFill>
              </a:rPr>
              <a:t>Jobless</a:t>
            </a:r>
          </a:p>
          <a:p>
            <a:pPr eaLnBrk="1" fontAlgn="auto" hangingPunct="1">
              <a:lnSpc>
                <a:spcPct val="90000"/>
              </a:lnSpc>
              <a:spcAft>
                <a:spcPts val="0"/>
              </a:spcAft>
              <a:buClr>
                <a:schemeClr val="accent1">
                  <a:lumMod val="60000"/>
                  <a:lumOff val="40000"/>
                </a:schemeClr>
              </a:buClr>
              <a:defRPr/>
            </a:pPr>
            <a:r>
              <a:rPr lang="en-US" sz="2800" dirty="0" smtClean="0">
                <a:solidFill>
                  <a:schemeClr val="tx1">
                    <a:lumMod val="65000"/>
                    <a:lumOff val="35000"/>
                  </a:schemeClr>
                </a:solidFill>
              </a:rPr>
              <a:t>Homeless</a:t>
            </a:r>
          </a:p>
          <a:p>
            <a:pPr eaLnBrk="1" fontAlgn="auto" hangingPunct="1">
              <a:lnSpc>
                <a:spcPct val="90000"/>
              </a:lnSpc>
              <a:spcAft>
                <a:spcPts val="0"/>
              </a:spcAft>
              <a:buClr>
                <a:schemeClr val="accent1">
                  <a:lumMod val="60000"/>
                  <a:lumOff val="40000"/>
                </a:schemeClr>
              </a:buClr>
              <a:defRPr/>
            </a:pPr>
            <a:r>
              <a:rPr lang="en-US" sz="2800" dirty="0" smtClean="0">
                <a:solidFill>
                  <a:schemeClr val="tx1">
                    <a:lumMod val="65000"/>
                    <a:lumOff val="35000"/>
                  </a:schemeClr>
                </a:solidFill>
              </a:rPr>
              <a:t>Lacking </a:t>
            </a:r>
            <a:r>
              <a:rPr lang="en-US" sz="2800" dirty="0">
                <a:solidFill>
                  <a:schemeClr val="tx1">
                    <a:lumMod val="65000"/>
                    <a:lumOff val="35000"/>
                  </a:schemeClr>
                </a:solidFill>
              </a:rPr>
              <a:t>family or community support </a:t>
            </a:r>
            <a:r>
              <a:rPr lang="en-US" sz="2800" dirty="0" smtClean="0">
                <a:solidFill>
                  <a:schemeClr val="tx1">
                    <a:lumMod val="65000"/>
                    <a:lumOff val="35000"/>
                  </a:schemeClr>
                </a:solidFill>
              </a:rPr>
              <a:t>due to </a:t>
            </a:r>
            <a:r>
              <a:rPr lang="en-US" sz="2800" dirty="0">
                <a:solidFill>
                  <a:schemeClr val="tx1">
                    <a:lumMod val="65000"/>
                    <a:lumOff val="35000"/>
                  </a:schemeClr>
                </a:solidFill>
              </a:rPr>
              <a:t>their addiction</a:t>
            </a:r>
          </a:p>
        </p:txBody>
      </p:sp>
      <p:pic>
        <p:nvPicPr>
          <p:cNvPr id="55301" name="Picture 5"/>
          <p:cNvPicPr>
            <a:picLocks noChangeAspect="1" noChangeArrowheads="1"/>
          </p:cNvPicPr>
          <p:nvPr/>
        </p:nvPicPr>
        <p:blipFill>
          <a:blip r:embed="rId2" cstate="print"/>
          <a:srcRect/>
          <a:stretch>
            <a:fillRect/>
          </a:stretch>
        </p:blipFill>
        <p:spPr bwMode="auto">
          <a:xfrm>
            <a:off x="3733800" y="2362200"/>
            <a:ext cx="3048000" cy="2294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303" name="Picture 7"/>
          <p:cNvPicPr>
            <a:picLocks noChangeAspect="1" noChangeArrowheads="1"/>
          </p:cNvPicPr>
          <p:nvPr/>
        </p:nvPicPr>
        <p:blipFill>
          <a:blip r:embed="rId3" cstate="print"/>
          <a:srcRect/>
          <a:stretch>
            <a:fillRect/>
          </a:stretch>
        </p:blipFill>
        <p:spPr bwMode="auto">
          <a:xfrm>
            <a:off x="7010400" y="1905000"/>
            <a:ext cx="1823732" cy="3124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12"/>
          </p:nvPr>
        </p:nvSpPr>
        <p:spPr/>
        <p:txBody>
          <a:bodyPr/>
          <a:lstStyle/>
          <a:p>
            <a:pPr>
              <a:defRPr/>
            </a:pPr>
            <a:fld id="{7A47FF61-4584-451B-9205-5571CFF61239}" type="slidenum">
              <a:rPr lang="en-US">
                <a:solidFill>
                  <a:schemeClr val="bg1"/>
                </a:solidFill>
              </a:rPr>
              <a:pPr>
                <a:defRPr/>
              </a:pPr>
              <a:t>61</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381000"/>
            <a:ext cx="8042275" cy="6064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Addressing </a:t>
            </a:r>
            <a:r>
              <a:rPr lang="en-US" sz="3200" b="1" dirty="0" smtClean="0">
                <a:solidFill>
                  <a:schemeClr val="accent3"/>
                </a:solidFill>
                <a:latin typeface="Century Gothic" pitchFamily="34" charset="0"/>
                <a:cs typeface="Arial" pitchFamily="34" charset="0"/>
              </a:rPr>
              <a:t>Personal Needs</a:t>
            </a:r>
            <a:endParaRPr lang="en-US" sz="3200" b="1" dirty="0">
              <a:solidFill>
                <a:schemeClr val="accent3"/>
              </a:solidFill>
              <a:latin typeface="Century Gothic" pitchFamily="34" charset="0"/>
              <a:cs typeface="Arial" pitchFamily="34" charset="0"/>
            </a:endParaRPr>
          </a:p>
        </p:txBody>
      </p:sp>
      <p:sp>
        <p:nvSpPr>
          <p:cNvPr id="97282" name="Rectangle 3"/>
          <p:cNvSpPr>
            <a:spLocks noGrp="1" noChangeArrowheads="1"/>
          </p:cNvSpPr>
          <p:nvPr>
            <p:ph idx="1"/>
          </p:nvPr>
        </p:nvSpPr>
        <p:spPr/>
        <p:txBody>
          <a:bodyPr/>
          <a:lstStyle/>
          <a:p>
            <a:pPr marL="0" indent="0" eaLnBrk="1" hangingPunct="1">
              <a:buFont typeface="Wingdings 2" pitchFamily="18" charset="2"/>
              <a:buNone/>
            </a:pPr>
            <a:r>
              <a:rPr lang="en-US" sz="2800" smtClean="0"/>
              <a:t>There are no government agencies or statewide foundations that address the personal needs of children, individuals and families involved in collaborative justice courts in California</a:t>
            </a:r>
          </a:p>
        </p:txBody>
      </p:sp>
      <p:sp>
        <p:nvSpPr>
          <p:cNvPr id="5" name="Slide Number Placeholder 4"/>
          <p:cNvSpPr>
            <a:spLocks noGrp="1"/>
          </p:cNvSpPr>
          <p:nvPr>
            <p:ph type="sldNum" sz="quarter" idx="12"/>
          </p:nvPr>
        </p:nvSpPr>
        <p:spPr/>
        <p:txBody>
          <a:bodyPr/>
          <a:lstStyle/>
          <a:p>
            <a:pPr>
              <a:defRPr/>
            </a:pPr>
            <a:fld id="{E985C8CA-FF7A-4C1C-BC4F-2AD593A5BBFD}" type="slidenum">
              <a:rPr lang="en-US">
                <a:solidFill>
                  <a:schemeClr val="bg1"/>
                </a:solidFill>
              </a:rPr>
              <a:pPr>
                <a:defRPr/>
              </a:pPr>
              <a:t>62</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457200"/>
            <a:ext cx="8042275" cy="6064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The CCJC </a:t>
            </a:r>
            <a:r>
              <a:rPr lang="en-US" sz="3200" b="1" dirty="0" smtClean="0">
                <a:solidFill>
                  <a:schemeClr val="accent3"/>
                </a:solidFill>
                <a:latin typeface="Century Gothic" pitchFamily="34" charset="0"/>
                <a:cs typeface="Arial" pitchFamily="34" charset="0"/>
              </a:rPr>
              <a:t>Foundation</a:t>
            </a:r>
            <a:endParaRPr lang="en-US" sz="3200" b="1" dirty="0">
              <a:solidFill>
                <a:schemeClr val="accent3"/>
              </a:solidFill>
              <a:latin typeface="Century Gothic" pitchFamily="34" charset="0"/>
              <a:cs typeface="Arial" pitchFamily="34" charset="0"/>
            </a:endParaRPr>
          </a:p>
        </p:txBody>
      </p:sp>
      <p:sp>
        <p:nvSpPr>
          <p:cNvPr id="98306" name="Rectangle 3"/>
          <p:cNvSpPr>
            <a:spLocks noGrp="1" noChangeArrowheads="1"/>
          </p:cNvSpPr>
          <p:nvPr>
            <p:ph idx="1"/>
          </p:nvPr>
        </p:nvSpPr>
        <p:spPr/>
        <p:txBody>
          <a:bodyPr/>
          <a:lstStyle/>
          <a:p>
            <a:pPr marL="0" indent="0" eaLnBrk="1" hangingPunct="1">
              <a:buFontTx/>
              <a:buNone/>
            </a:pPr>
            <a:r>
              <a:rPr lang="en-US" sz="2800" smtClean="0"/>
              <a:t>To assist local communities in their support of their treatment courts in meeting unique, unfunded needs of participants striving to satisfy program requirements</a:t>
            </a:r>
          </a:p>
        </p:txBody>
      </p:sp>
      <p:sp>
        <p:nvSpPr>
          <p:cNvPr id="5" name="Slide Number Placeholder 4"/>
          <p:cNvSpPr>
            <a:spLocks noGrp="1"/>
          </p:cNvSpPr>
          <p:nvPr>
            <p:ph type="sldNum" sz="quarter" idx="12"/>
          </p:nvPr>
        </p:nvSpPr>
        <p:spPr/>
        <p:txBody>
          <a:bodyPr/>
          <a:lstStyle/>
          <a:p>
            <a:pPr>
              <a:defRPr/>
            </a:pPr>
            <a:fld id="{EC74BD7A-B891-4FFD-A35E-1CA8BD10F1A4}" type="slidenum">
              <a:rPr lang="en-US">
                <a:solidFill>
                  <a:schemeClr val="bg1"/>
                </a:solidFill>
              </a:rPr>
              <a:pPr>
                <a:defRPr/>
              </a:pPr>
              <a:t>63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838200"/>
            <a:ext cx="8042275" cy="5302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Foundation Purpose</a:t>
            </a:r>
          </a:p>
        </p:txBody>
      </p:sp>
      <p:sp>
        <p:nvSpPr>
          <p:cNvPr id="17411" name="Rectangle 3"/>
          <p:cNvSpPr>
            <a:spLocks noGrp="1" noChangeArrowheads="1"/>
          </p:cNvSpPr>
          <p:nvPr>
            <p:ph idx="1"/>
          </p:nvPr>
        </p:nvSpPr>
        <p:spPr>
          <a:xfrm>
            <a:off x="1143000" y="1828800"/>
            <a:ext cx="7467600" cy="2209800"/>
          </a:xfrm>
        </p:spPr>
        <p:txBody>
          <a:bodyPr rtlCol="0">
            <a:noAutofit/>
          </a:bodyPr>
          <a:lstStyle/>
          <a:p>
            <a:pPr marL="0" indent="0" eaLnBrk="1" fontAlgn="auto" hangingPunct="1">
              <a:lnSpc>
                <a:spcPct val="110000"/>
              </a:lnSpc>
              <a:spcAft>
                <a:spcPts val="0"/>
              </a:spcAft>
              <a:buClr>
                <a:schemeClr val="accent1">
                  <a:lumMod val="60000"/>
                  <a:lumOff val="40000"/>
                </a:schemeClr>
              </a:buClr>
              <a:buFontTx/>
              <a:buNone/>
              <a:defRPr/>
            </a:pPr>
            <a:r>
              <a:rPr lang="en-US" sz="2800" i="1" dirty="0" smtClean="0">
                <a:solidFill>
                  <a:schemeClr val="tx1">
                    <a:lumMod val="65000"/>
                    <a:lumOff val="35000"/>
                  </a:schemeClr>
                </a:solidFill>
                <a:cs typeface="Arial" pitchFamily="34" charset="0"/>
              </a:rPr>
              <a:t>To </a:t>
            </a:r>
            <a:r>
              <a:rPr lang="en-US" sz="2800" i="1" dirty="0">
                <a:solidFill>
                  <a:schemeClr val="tx1">
                    <a:lumMod val="65000"/>
                    <a:lumOff val="35000"/>
                  </a:schemeClr>
                </a:solidFill>
                <a:cs typeface="Arial" pitchFamily="34" charset="0"/>
              </a:rPr>
              <a:t>help those supervised by </a:t>
            </a:r>
            <a:r>
              <a:rPr lang="en-US" sz="2800" i="1" dirty="0" smtClean="0">
                <a:solidFill>
                  <a:schemeClr val="tx1">
                    <a:lumMod val="65000"/>
                    <a:lumOff val="35000"/>
                  </a:schemeClr>
                </a:solidFill>
                <a:cs typeface="Arial" pitchFamily="34" charset="0"/>
              </a:rPr>
              <a:t>California’s collaborative </a:t>
            </a:r>
            <a:r>
              <a:rPr lang="en-US" sz="2800" i="1" dirty="0">
                <a:solidFill>
                  <a:schemeClr val="tx1">
                    <a:lumMod val="65000"/>
                    <a:lumOff val="35000"/>
                  </a:schemeClr>
                </a:solidFill>
                <a:cs typeface="Arial" pitchFamily="34" charset="0"/>
              </a:rPr>
              <a:t>justice </a:t>
            </a:r>
            <a:r>
              <a:rPr lang="en-US" sz="2800" i="1" dirty="0" smtClean="0">
                <a:solidFill>
                  <a:schemeClr val="tx1">
                    <a:lumMod val="65000"/>
                    <a:lumOff val="35000"/>
                  </a:schemeClr>
                </a:solidFill>
                <a:cs typeface="Arial" pitchFamily="34" charset="0"/>
              </a:rPr>
              <a:t>courts become </a:t>
            </a:r>
            <a:r>
              <a:rPr lang="en-US" sz="2800" i="1" dirty="0">
                <a:solidFill>
                  <a:schemeClr val="tx1">
                    <a:lumMod val="65000"/>
                    <a:lumOff val="35000"/>
                  </a:schemeClr>
                </a:solidFill>
                <a:cs typeface="Arial" pitchFamily="34" charset="0"/>
              </a:rPr>
              <a:t>productive </a:t>
            </a:r>
            <a:r>
              <a:rPr lang="en-US" sz="2800" i="1" dirty="0" smtClean="0">
                <a:solidFill>
                  <a:schemeClr val="tx1">
                    <a:lumMod val="65000"/>
                    <a:lumOff val="35000"/>
                  </a:schemeClr>
                </a:solidFill>
                <a:cs typeface="Arial" pitchFamily="34" charset="0"/>
              </a:rPr>
              <a:t>community </a:t>
            </a:r>
            <a:r>
              <a:rPr lang="en-US" sz="2800" i="1" dirty="0">
                <a:solidFill>
                  <a:schemeClr val="tx1">
                    <a:lumMod val="65000"/>
                    <a:lumOff val="35000"/>
                  </a:schemeClr>
                </a:solidFill>
                <a:cs typeface="Arial" pitchFamily="34" charset="0"/>
              </a:rPr>
              <a:t>members rather </a:t>
            </a:r>
            <a:r>
              <a:rPr lang="en-US" sz="2800" i="1" dirty="0" smtClean="0">
                <a:solidFill>
                  <a:schemeClr val="tx1">
                    <a:lumMod val="65000"/>
                    <a:lumOff val="35000"/>
                  </a:schemeClr>
                </a:solidFill>
                <a:cs typeface="Arial" pitchFamily="34" charset="0"/>
              </a:rPr>
              <a:t>than community costs</a:t>
            </a:r>
            <a:r>
              <a:rPr lang="en-US" sz="2800" i="1" dirty="0">
                <a:solidFill>
                  <a:schemeClr val="tx1">
                    <a:lumMod val="65000"/>
                    <a:lumOff val="35000"/>
                  </a:schemeClr>
                </a:solidFill>
                <a:cs typeface="Arial" pitchFamily="34" charset="0"/>
              </a:rPr>
              <a:t>.</a:t>
            </a:r>
          </a:p>
          <a:p>
            <a:pPr eaLnBrk="1" fontAlgn="auto" hangingPunct="1">
              <a:lnSpc>
                <a:spcPct val="90000"/>
              </a:lnSpc>
              <a:spcAft>
                <a:spcPts val="0"/>
              </a:spcAft>
              <a:buClr>
                <a:schemeClr val="accent1">
                  <a:lumMod val="60000"/>
                  <a:lumOff val="40000"/>
                </a:schemeClr>
              </a:buClr>
              <a:buFontTx/>
              <a:buNone/>
              <a:defRPr/>
            </a:pPr>
            <a:r>
              <a:rPr lang="en-US" sz="3300" dirty="0">
                <a:solidFill>
                  <a:schemeClr val="tx1">
                    <a:lumMod val="65000"/>
                    <a:lumOff val="35000"/>
                  </a:schemeClr>
                </a:solidFill>
                <a:latin typeface="Arial" pitchFamily="34" charset="0"/>
                <a:cs typeface="Arial" pitchFamily="34" charset="0"/>
              </a:rPr>
              <a:t> </a:t>
            </a:r>
          </a:p>
          <a:p>
            <a:pPr eaLnBrk="1" fontAlgn="auto" hangingPunct="1">
              <a:lnSpc>
                <a:spcPct val="90000"/>
              </a:lnSpc>
              <a:spcAft>
                <a:spcPts val="0"/>
              </a:spcAft>
              <a:buClr>
                <a:schemeClr val="accent1">
                  <a:lumMod val="60000"/>
                  <a:lumOff val="40000"/>
                </a:schemeClr>
              </a:buClr>
              <a:defRPr/>
            </a:pPr>
            <a:endParaRPr lang="en-US" sz="2800" dirty="0">
              <a:solidFill>
                <a:schemeClr val="tx1">
                  <a:lumMod val="65000"/>
                  <a:lumOff val="35000"/>
                </a:schemeClr>
              </a:solidFill>
            </a:endParaRPr>
          </a:p>
          <a:p>
            <a:pPr lvl="1" eaLnBrk="1" fontAlgn="auto" hangingPunct="1">
              <a:lnSpc>
                <a:spcPct val="90000"/>
              </a:lnSpc>
              <a:spcAft>
                <a:spcPts val="0"/>
              </a:spcAft>
              <a:buClr>
                <a:schemeClr val="accent1">
                  <a:lumMod val="75000"/>
                </a:schemeClr>
              </a:buClr>
              <a:buFontTx/>
              <a:buNone/>
              <a:defRP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AF952718-AE96-47EA-BAD5-A0B2D24ED507}" type="slidenum">
              <a:rPr lang="en-US">
                <a:solidFill>
                  <a:schemeClr val="bg1"/>
                </a:solidFill>
              </a:rPr>
              <a:pPr>
                <a:defRPr/>
              </a:pPr>
              <a:t>64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z="3200" smtClean="0"/>
              <a:t/>
            </a:r>
            <a:br>
              <a:rPr lang="en-US" sz="3200" smtClean="0"/>
            </a:br>
            <a:endParaRPr lang="en-US" sz="3200" smtClean="0"/>
          </a:p>
        </p:txBody>
      </p:sp>
      <p:sp>
        <p:nvSpPr>
          <p:cNvPr id="101378" name="Rectangle 3"/>
          <p:cNvSpPr>
            <a:spLocks noGrp="1" noChangeArrowheads="1"/>
          </p:cNvSpPr>
          <p:nvPr>
            <p:ph idx="1"/>
          </p:nvPr>
        </p:nvSpPr>
        <p:spPr>
          <a:xfrm>
            <a:off x="533400" y="990600"/>
            <a:ext cx="8229600" cy="5516563"/>
          </a:xfrm>
        </p:spPr>
        <p:txBody>
          <a:bodyPr/>
          <a:lstStyle/>
          <a:p>
            <a:pPr marL="0" indent="0" eaLnBrk="1" hangingPunct="1">
              <a:lnSpc>
                <a:spcPct val="110000"/>
              </a:lnSpc>
              <a:buFontTx/>
              <a:buNone/>
            </a:pPr>
            <a:endParaRPr lang="en-US" sz="4000" smtClean="0">
              <a:solidFill>
                <a:schemeClr val="tx1"/>
              </a:solidFill>
            </a:endParaRPr>
          </a:p>
          <a:p>
            <a:pPr marL="0" indent="0" eaLnBrk="1" hangingPunct="1">
              <a:lnSpc>
                <a:spcPct val="110000"/>
              </a:lnSpc>
              <a:buFontTx/>
              <a:buNone/>
            </a:pPr>
            <a:r>
              <a:rPr lang="en-US" sz="2800" smtClean="0">
                <a:cs typeface="Arial" charset="0"/>
              </a:rPr>
              <a:t>To assist local collaborative justice courts in meeting unique, unfunded needs of participants striving to satisfy program requirements</a:t>
            </a:r>
          </a:p>
        </p:txBody>
      </p:sp>
      <p:sp>
        <p:nvSpPr>
          <p:cNvPr id="5" name="Slide Number Placeholder 4"/>
          <p:cNvSpPr>
            <a:spLocks noGrp="1"/>
          </p:cNvSpPr>
          <p:nvPr>
            <p:ph type="sldNum" sz="quarter" idx="12"/>
          </p:nvPr>
        </p:nvSpPr>
        <p:spPr/>
        <p:txBody>
          <a:bodyPr/>
          <a:lstStyle/>
          <a:p>
            <a:pPr>
              <a:defRPr/>
            </a:pPr>
            <a:fld id="{9A625EDA-482C-4041-86B6-2D5AC0934774}" type="slidenum">
              <a:rPr lang="en-US">
                <a:solidFill>
                  <a:schemeClr val="bg1"/>
                </a:solidFill>
              </a:rPr>
              <a:pPr>
                <a:defRPr/>
              </a:pPr>
              <a:t>65</a:t>
            </a:fld>
            <a:endParaRPr lang="en-US" dirty="0">
              <a:solidFill>
                <a:schemeClr val="bg1"/>
              </a:solidFill>
            </a:endParaRPr>
          </a:p>
        </p:txBody>
      </p:sp>
      <p:sp>
        <p:nvSpPr>
          <p:cNvPr id="6" name="Rectangle 2"/>
          <p:cNvSpPr txBox="1">
            <a:spLocks noChangeArrowheads="1"/>
          </p:cNvSpPr>
          <p:nvPr/>
        </p:nvSpPr>
        <p:spPr>
          <a:xfrm>
            <a:off x="609600" y="457200"/>
            <a:ext cx="8042275" cy="606425"/>
          </a:xfrm>
          <a:prstGeom prst="rect">
            <a:avLst/>
          </a:prstGeom>
        </p:spPr>
        <p:txBody>
          <a:bodyPr anchor="b"/>
          <a:lstStyle/>
          <a:p>
            <a:pPr algn="r" fontAlgn="auto">
              <a:spcAft>
                <a:spcPts val="0"/>
              </a:spcAft>
              <a:defRPr/>
            </a:pPr>
            <a:r>
              <a:rPr lang="en-US" sz="3200" b="1" dirty="0">
                <a:solidFill>
                  <a:schemeClr val="accent3"/>
                </a:solidFill>
                <a:latin typeface="Century Gothic" pitchFamily="34" charset="0"/>
                <a:ea typeface="+mj-ea"/>
                <a:cs typeface="Arial" pitchFamily="34" charset="0"/>
              </a:rPr>
              <a:t>The CCJC Foundation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304800"/>
            <a:ext cx="8042275" cy="80327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rPr>
              <a:t>How does this effort help?</a:t>
            </a:r>
          </a:p>
        </p:txBody>
      </p:sp>
      <p:sp>
        <p:nvSpPr>
          <p:cNvPr id="88067" name="Rectangle 3"/>
          <p:cNvSpPr>
            <a:spLocks noGrp="1" noChangeArrowheads="1"/>
          </p:cNvSpPr>
          <p:nvPr>
            <p:ph type="body" idx="1"/>
          </p:nvPr>
        </p:nvSpPr>
        <p:spPr/>
        <p:txBody>
          <a:bodyPr rtlCol="0">
            <a:noAutofit/>
          </a:bodyPr>
          <a:lstStyle/>
          <a:p>
            <a:pPr eaLnBrk="1" fontAlgn="auto" hangingPunct="1">
              <a:lnSpc>
                <a:spcPct val="90000"/>
              </a:lnSpc>
              <a:spcAft>
                <a:spcPts val="0"/>
              </a:spcAft>
              <a:buClr>
                <a:schemeClr val="accent2">
                  <a:lumMod val="60000"/>
                  <a:lumOff val="40000"/>
                </a:schemeClr>
              </a:buClr>
              <a:defRPr/>
            </a:pPr>
            <a:r>
              <a:rPr lang="en-US" sz="2800" dirty="0">
                <a:solidFill>
                  <a:schemeClr val="tx1">
                    <a:lumMod val="65000"/>
                    <a:lumOff val="35000"/>
                  </a:schemeClr>
                </a:solidFill>
              </a:rPr>
              <a:t>Drug court foundations: </a:t>
            </a:r>
            <a:endParaRPr lang="en-US" sz="2800" dirty="0" smtClean="0">
              <a:solidFill>
                <a:schemeClr val="tx1">
                  <a:lumMod val="65000"/>
                  <a:lumOff val="35000"/>
                </a:schemeClr>
              </a:solidFill>
            </a:endParaRPr>
          </a:p>
          <a:p>
            <a:pPr lvl="1" eaLnBrk="1" fontAlgn="auto" hangingPunct="1">
              <a:lnSpc>
                <a:spcPct val="90000"/>
              </a:lnSpc>
              <a:spcAft>
                <a:spcPts val="0"/>
              </a:spcAft>
              <a:buClr>
                <a:schemeClr val="accent2">
                  <a:lumMod val="60000"/>
                  <a:lumOff val="40000"/>
                </a:schemeClr>
              </a:buClr>
              <a:defRPr/>
            </a:pPr>
            <a:r>
              <a:rPr lang="en-US" sz="2800" dirty="0" smtClean="0">
                <a:solidFill>
                  <a:schemeClr val="tx1">
                    <a:lumMod val="65000"/>
                    <a:lumOff val="35000"/>
                  </a:schemeClr>
                </a:solidFill>
              </a:rPr>
              <a:t>Actively </a:t>
            </a:r>
            <a:r>
              <a:rPr lang="en-US" sz="2800" dirty="0">
                <a:solidFill>
                  <a:schemeClr val="tx1">
                    <a:lumMod val="65000"/>
                    <a:lumOff val="35000"/>
                  </a:schemeClr>
                </a:solidFill>
              </a:rPr>
              <a:t>demonstrate local efforts towards program sustainability (always requested by BJA).</a:t>
            </a:r>
          </a:p>
          <a:p>
            <a:pPr lvl="1" eaLnBrk="1" fontAlgn="auto" hangingPunct="1">
              <a:lnSpc>
                <a:spcPct val="90000"/>
              </a:lnSpc>
              <a:spcAft>
                <a:spcPts val="0"/>
              </a:spcAft>
              <a:buClr>
                <a:schemeClr val="accent2">
                  <a:lumMod val="60000"/>
                  <a:lumOff val="40000"/>
                </a:schemeClr>
              </a:buClr>
              <a:defRPr/>
            </a:pPr>
            <a:r>
              <a:rPr lang="en-US" sz="2800" dirty="0">
                <a:solidFill>
                  <a:schemeClr val="tx1">
                    <a:lumMod val="65000"/>
                    <a:lumOff val="35000"/>
                  </a:schemeClr>
                </a:solidFill>
              </a:rPr>
              <a:t>Facilitate providing incentives (Design Feature #3) </a:t>
            </a:r>
          </a:p>
          <a:p>
            <a:pPr lvl="1" eaLnBrk="1" fontAlgn="auto" hangingPunct="1">
              <a:lnSpc>
                <a:spcPct val="90000"/>
              </a:lnSpc>
              <a:spcAft>
                <a:spcPts val="0"/>
              </a:spcAft>
              <a:buClr>
                <a:schemeClr val="accent2">
                  <a:lumMod val="60000"/>
                  <a:lumOff val="40000"/>
                </a:schemeClr>
              </a:buClr>
              <a:defRPr/>
            </a:pPr>
            <a:r>
              <a:rPr lang="en-US" sz="2800" dirty="0">
                <a:solidFill>
                  <a:schemeClr val="tx1">
                    <a:lumMod val="65000"/>
                    <a:lumOff val="35000"/>
                  </a:schemeClr>
                </a:solidFill>
              </a:rPr>
              <a:t>Contribute to securing aftercare and assuring community integration by providing funds for GEDs, college textbooks, first month’s rent, tattoo removal and more. (Design Feature #7)</a:t>
            </a:r>
          </a:p>
        </p:txBody>
      </p:sp>
      <p:sp>
        <p:nvSpPr>
          <p:cNvPr id="102403" name="Rectangle 3"/>
          <p:cNvSpPr>
            <a:spLocks noChangeArrowheads="1"/>
          </p:cNvSpPr>
          <p:nvPr/>
        </p:nvSpPr>
        <p:spPr bwMode="auto">
          <a:xfrm>
            <a:off x="8229600" y="6172200"/>
            <a:ext cx="646113" cy="646113"/>
          </a:xfrm>
          <a:prstGeom prst="rect">
            <a:avLst/>
          </a:prstGeom>
          <a:noFill/>
          <a:ln w="9525">
            <a:noFill/>
            <a:miter lim="800000"/>
            <a:headEnd/>
            <a:tailEnd/>
          </a:ln>
        </p:spPr>
        <p:txBody>
          <a:bodyPr wrap="none">
            <a:spAutoFit/>
          </a:bodyPr>
          <a:lstStyle/>
          <a:p>
            <a:fld id="{1B6ECEFA-6DA8-4037-970C-AC58576E2340}" type="slidenum">
              <a:rPr lang="en-US" sz="3600">
                <a:solidFill>
                  <a:schemeClr val="bg1"/>
                </a:solidFill>
                <a:latin typeface="Gill Sans MT"/>
              </a:rPr>
              <a:pPr/>
              <a:t>66</a:t>
            </a:fld>
            <a:endParaRPr lang="en-US" sz="3600">
              <a:solidFill>
                <a:schemeClr val="bg1"/>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1143000"/>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How </a:t>
            </a:r>
            <a:r>
              <a:rPr lang="en-US" sz="3200" b="1" dirty="0" smtClean="0">
                <a:solidFill>
                  <a:schemeClr val="accent3"/>
                </a:solidFill>
                <a:latin typeface="Century Gothic" pitchFamily="34" charset="0"/>
                <a:cs typeface="Arial" pitchFamily="34" charset="0"/>
              </a:rPr>
              <a:t>Can </a:t>
            </a:r>
            <a:r>
              <a:rPr lang="en-US" sz="3200" b="1" dirty="0">
                <a:solidFill>
                  <a:schemeClr val="accent3"/>
                </a:solidFill>
                <a:latin typeface="Century Gothic" pitchFamily="34" charset="0"/>
                <a:cs typeface="Arial" pitchFamily="34" charset="0"/>
              </a:rPr>
              <a:t>T</a:t>
            </a:r>
            <a:r>
              <a:rPr lang="en-US" sz="3200" b="1" dirty="0" smtClean="0">
                <a:solidFill>
                  <a:schemeClr val="accent3"/>
                </a:solidFill>
                <a:latin typeface="Century Gothic" pitchFamily="34" charset="0"/>
                <a:cs typeface="Arial" pitchFamily="34" charset="0"/>
              </a:rPr>
              <a:t>his </a:t>
            </a:r>
            <a:r>
              <a:rPr lang="en-US" sz="3200" b="1" dirty="0">
                <a:solidFill>
                  <a:schemeClr val="accent3"/>
                </a:solidFill>
                <a:latin typeface="Century Gothic" pitchFamily="34" charset="0"/>
                <a:cs typeface="Arial" pitchFamily="34" charset="0"/>
              </a:rPr>
              <a:t>B</a:t>
            </a:r>
            <a:r>
              <a:rPr lang="en-US" sz="3200" b="1" dirty="0" smtClean="0">
                <a:solidFill>
                  <a:schemeClr val="accent3"/>
                </a:solidFill>
                <a:latin typeface="Century Gothic" pitchFamily="34" charset="0"/>
                <a:cs typeface="Arial" pitchFamily="34" charset="0"/>
              </a:rPr>
              <a:t>e </a:t>
            </a:r>
            <a:r>
              <a:rPr lang="en-US" sz="3200" b="1" dirty="0">
                <a:solidFill>
                  <a:schemeClr val="accent3"/>
                </a:solidFill>
                <a:latin typeface="Century Gothic" pitchFamily="34" charset="0"/>
                <a:cs typeface="Arial" pitchFamily="34" charset="0"/>
              </a:rPr>
              <a:t>D</a:t>
            </a:r>
            <a:r>
              <a:rPr lang="en-US" sz="3200" b="1" dirty="0" smtClean="0">
                <a:solidFill>
                  <a:schemeClr val="accent3"/>
                </a:solidFill>
                <a:latin typeface="Century Gothic" pitchFamily="34" charset="0"/>
                <a:cs typeface="Arial" pitchFamily="34" charset="0"/>
              </a:rPr>
              <a:t>one </a:t>
            </a:r>
            <a:r>
              <a:rPr lang="en-US" sz="3200" b="1" dirty="0">
                <a:solidFill>
                  <a:schemeClr val="accent3"/>
                </a:solidFill>
                <a:latin typeface="Century Gothic" pitchFamily="34" charset="0"/>
                <a:cs typeface="Arial" pitchFamily="34" charset="0"/>
              </a:rPr>
              <a:t>on </a:t>
            </a:r>
            <a:r>
              <a:rPr lang="en-US" sz="3200" b="1" dirty="0" smtClean="0">
                <a:solidFill>
                  <a:schemeClr val="accent3"/>
                </a:solidFill>
                <a:latin typeface="Century Gothic" pitchFamily="34" charset="0"/>
                <a:cs typeface="Arial" pitchFamily="34" charset="0"/>
              </a:rPr>
              <a:t/>
            </a:r>
            <a:br>
              <a:rPr lang="en-US" sz="3200" b="1" dirty="0" smtClean="0">
                <a:solidFill>
                  <a:schemeClr val="accent3"/>
                </a:solidFill>
                <a:latin typeface="Century Gothic" pitchFamily="34" charset="0"/>
                <a:cs typeface="Arial" pitchFamily="34" charset="0"/>
              </a:rPr>
            </a:br>
            <a:r>
              <a:rPr lang="en-US" sz="3200" b="1" dirty="0" smtClean="0">
                <a:solidFill>
                  <a:schemeClr val="accent3"/>
                </a:solidFill>
                <a:latin typeface="Century Gothic" pitchFamily="34" charset="0"/>
                <a:cs typeface="Arial" pitchFamily="34" charset="0"/>
              </a:rPr>
              <a:t>a Statewide </a:t>
            </a:r>
            <a:r>
              <a:rPr lang="en-US" sz="3200" b="1" dirty="0">
                <a:solidFill>
                  <a:schemeClr val="accent3"/>
                </a:solidFill>
                <a:latin typeface="Century Gothic" pitchFamily="34" charset="0"/>
                <a:cs typeface="Arial" pitchFamily="34" charset="0"/>
              </a:rPr>
              <a:t>B</a:t>
            </a:r>
            <a:r>
              <a:rPr lang="en-US" sz="3200" b="1" dirty="0" smtClean="0">
                <a:solidFill>
                  <a:schemeClr val="accent3"/>
                </a:solidFill>
                <a:latin typeface="Century Gothic" pitchFamily="34" charset="0"/>
                <a:cs typeface="Arial" pitchFamily="34" charset="0"/>
              </a:rPr>
              <a:t>asis</a:t>
            </a:r>
            <a:r>
              <a:rPr lang="en-US" sz="3200" b="1" dirty="0">
                <a:solidFill>
                  <a:schemeClr val="accent3"/>
                </a:solidFill>
                <a:latin typeface="Century Gothic" pitchFamily="34" charset="0"/>
                <a:cs typeface="Arial" pitchFamily="34" charset="0"/>
              </a:rPr>
              <a:t>?</a:t>
            </a:r>
          </a:p>
        </p:txBody>
      </p:sp>
      <p:sp>
        <p:nvSpPr>
          <p:cNvPr id="103426" name="Rectangle 3"/>
          <p:cNvSpPr>
            <a:spLocks noGrp="1" noChangeArrowheads="1"/>
          </p:cNvSpPr>
          <p:nvPr>
            <p:ph idx="1"/>
          </p:nvPr>
        </p:nvSpPr>
        <p:spPr>
          <a:xfrm>
            <a:off x="533400" y="1981200"/>
            <a:ext cx="8042275" cy="4343400"/>
          </a:xfrm>
        </p:spPr>
        <p:txBody>
          <a:bodyPr/>
          <a:lstStyle/>
          <a:p>
            <a:pPr eaLnBrk="1" hangingPunct="1"/>
            <a:r>
              <a:rPr lang="en-US" sz="2800" smtClean="0">
                <a:cs typeface="Arial" charset="0"/>
              </a:rPr>
              <a:t>Use of Local Advisory Boards</a:t>
            </a:r>
          </a:p>
          <a:p>
            <a:pPr lvl="1" eaLnBrk="1" hangingPunct="1">
              <a:buFont typeface="Wingdings 2" pitchFamily="18" charset="2"/>
              <a:buNone/>
            </a:pPr>
            <a:r>
              <a:rPr lang="en-US" sz="2800" smtClean="0">
                <a:cs typeface="Arial" charset="0"/>
              </a:rPr>
              <a:t>- To make the most of locally known contacts, </a:t>
            </a:r>
          </a:p>
          <a:p>
            <a:pPr lvl="1" eaLnBrk="1" hangingPunct="1">
              <a:buFont typeface="Wingdings 2" pitchFamily="18" charset="2"/>
              <a:buNone/>
            </a:pPr>
            <a:r>
              <a:rPr lang="en-US" sz="2800" smtClean="0">
                <a:cs typeface="Arial" charset="0"/>
              </a:rPr>
              <a:t>- To raise $$$ locally and </a:t>
            </a:r>
          </a:p>
          <a:p>
            <a:pPr lvl="1" eaLnBrk="1" hangingPunct="1">
              <a:buFont typeface="Wingdings 2" pitchFamily="18" charset="2"/>
              <a:buNone/>
            </a:pPr>
            <a:r>
              <a:rPr lang="en-US" sz="2800" smtClean="0">
                <a:cs typeface="Arial" charset="0"/>
              </a:rPr>
              <a:t>- To oversee the distribution of small grant awards on behalf of local collaborative justice court participants</a:t>
            </a:r>
          </a:p>
        </p:txBody>
      </p:sp>
      <p:sp>
        <p:nvSpPr>
          <p:cNvPr id="5" name="Slide Number Placeholder 4"/>
          <p:cNvSpPr>
            <a:spLocks noGrp="1"/>
          </p:cNvSpPr>
          <p:nvPr>
            <p:ph type="sldNum" sz="quarter" idx="12"/>
          </p:nvPr>
        </p:nvSpPr>
        <p:spPr/>
        <p:txBody>
          <a:bodyPr/>
          <a:lstStyle/>
          <a:p>
            <a:pPr>
              <a:defRPr/>
            </a:pPr>
            <a:fld id="{FFF7CF27-C80A-4FBD-81A4-0186B7938432}" type="slidenum">
              <a:rPr lang="en-US">
                <a:solidFill>
                  <a:schemeClr val="bg1"/>
                </a:solidFill>
              </a:rPr>
              <a:pPr>
                <a:defRPr/>
              </a:pPr>
              <a:t>67</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Why Bother Having a </a:t>
            </a:r>
            <a:br>
              <a:rPr lang="en-US" sz="3200" b="1" dirty="0">
                <a:solidFill>
                  <a:schemeClr val="accent3"/>
                </a:solidFill>
                <a:latin typeface="Century Gothic" pitchFamily="34" charset="0"/>
                <a:cs typeface="Arial" pitchFamily="34" charset="0"/>
              </a:rPr>
            </a:br>
            <a:r>
              <a:rPr lang="en-US" sz="3200" b="1" dirty="0">
                <a:solidFill>
                  <a:schemeClr val="accent3"/>
                </a:solidFill>
                <a:latin typeface="Century Gothic" pitchFamily="34" charset="0"/>
                <a:cs typeface="Arial" pitchFamily="34" charset="0"/>
              </a:rPr>
              <a:t>Statewide Foundation?</a:t>
            </a:r>
          </a:p>
        </p:txBody>
      </p:sp>
      <p:sp>
        <p:nvSpPr>
          <p:cNvPr id="104450" name="Rectangle 3"/>
          <p:cNvSpPr>
            <a:spLocks noGrp="1" noChangeArrowheads="1"/>
          </p:cNvSpPr>
          <p:nvPr>
            <p:ph idx="1"/>
          </p:nvPr>
        </p:nvSpPr>
        <p:spPr/>
        <p:txBody>
          <a:bodyPr/>
          <a:lstStyle/>
          <a:p>
            <a:pPr marL="609600" indent="-609600" eaLnBrk="1" hangingPunct="1">
              <a:buFontTx/>
              <a:buNone/>
            </a:pPr>
            <a:r>
              <a:rPr lang="en-US" sz="2800" smtClean="0"/>
              <a:t>In California:</a:t>
            </a:r>
          </a:p>
          <a:p>
            <a:pPr marL="609600" indent="-609600" eaLnBrk="1" hangingPunct="1"/>
            <a:r>
              <a:rPr lang="en-US" sz="2800" smtClean="0"/>
              <a:t>Not every county has its own community foundation.</a:t>
            </a:r>
          </a:p>
          <a:p>
            <a:pPr marL="609600" indent="-609600" eaLnBrk="1" hangingPunct="1"/>
            <a:r>
              <a:rPr lang="en-US" sz="2800" smtClean="0"/>
              <a:t>Establishing a 501-c-3 takes time and energy that especially now with budget cuts may not be available.</a:t>
            </a:r>
          </a:p>
        </p:txBody>
      </p:sp>
      <p:sp>
        <p:nvSpPr>
          <p:cNvPr id="5" name="Slide Number Placeholder 4"/>
          <p:cNvSpPr>
            <a:spLocks noGrp="1"/>
          </p:cNvSpPr>
          <p:nvPr>
            <p:ph type="sldNum" sz="quarter" idx="12"/>
          </p:nvPr>
        </p:nvSpPr>
        <p:spPr/>
        <p:txBody>
          <a:bodyPr/>
          <a:lstStyle/>
          <a:p>
            <a:pPr>
              <a:defRPr/>
            </a:pPr>
            <a:fld id="{ACA5FC40-2A75-47AE-9BD2-C267F2F4E185}" type="slidenum">
              <a:rPr lang="en-US">
                <a:solidFill>
                  <a:schemeClr val="bg1"/>
                </a:solidFill>
              </a:rPr>
              <a:pPr>
                <a:defRPr/>
              </a:pPr>
              <a:t>68</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We are </a:t>
            </a:r>
            <a:r>
              <a:rPr lang="en-US" sz="3200" b="1" dirty="0" smtClean="0">
                <a:solidFill>
                  <a:schemeClr val="accent3"/>
                </a:solidFill>
                <a:latin typeface="Century Gothic" pitchFamily="34" charset="0"/>
                <a:cs typeface="Arial" pitchFamily="34" charset="0"/>
              </a:rPr>
              <a:t>Positioned </a:t>
            </a:r>
            <a:r>
              <a:rPr lang="en-US" sz="3200" b="1" dirty="0">
                <a:solidFill>
                  <a:schemeClr val="accent3"/>
                </a:solidFill>
                <a:latin typeface="Century Gothic" pitchFamily="34" charset="0"/>
                <a:cs typeface="Arial" pitchFamily="34" charset="0"/>
              </a:rPr>
              <a:t>to:</a:t>
            </a:r>
            <a:br>
              <a:rPr lang="en-US" sz="3200" b="1" dirty="0">
                <a:solidFill>
                  <a:schemeClr val="accent3"/>
                </a:solidFill>
                <a:latin typeface="Century Gothic" pitchFamily="34" charset="0"/>
                <a:cs typeface="Arial" pitchFamily="34" charset="0"/>
              </a:rPr>
            </a:br>
            <a:endParaRPr lang="en-US" sz="3200" b="1" dirty="0">
              <a:solidFill>
                <a:schemeClr val="accent3"/>
              </a:solidFill>
              <a:latin typeface="Century Gothic" pitchFamily="34" charset="0"/>
              <a:cs typeface="Arial" pitchFamily="34" charset="0"/>
            </a:endParaRPr>
          </a:p>
        </p:txBody>
      </p:sp>
      <p:sp>
        <p:nvSpPr>
          <p:cNvPr id="105474" name="Rectangle 3"/>
          <p:cNvSpPr>
            <a:spLocks noGrp="1" noChangeArrowheads="1"/>
          </p:cNvSpPr>
          <p:nvPr>
            <p:ph idx="1"/>
          </p:nvPr>
        </p:nvSpPr>
        <p:spPr>
          <a:xfrm>
            <a:off x="228600" y="1752600"/>
            <a:ext cx="8042275" cy="4343400"/>
          </a:xfrm>
        </p:spPr>
        <p:txBody>
          <a:bodyPr/>
          <a:lstStyle/>
          <a:p>
            <a:pPr marL="1527175" lvl="2" indent="-457200" eaLnBrk="1" hangingPunct="1">
              <a:buFontTx/>
              <a:buAutoNum type="arabicPeriod"/>
            </a:pPr>
            <a:r>
              <a:rPr lang="en-US" sz="2800" smtClean="0"/>
              <a:t> File with the IRS annually</a:t>
            </a:r>
          </a:p>
          <a:p>
            <a:pPr marL="1527175" lvl="2" indent="-457200" eaLnBrk="1" hangingPunct="1">
              <a:buFontTx/>
              <a:buAutoNum type="arabicPeriod"/>
            </a:pPr>
            <a:r>
              <a:rPr lang="en-US" sz="2800" smtClean="0"/>
              <a:t> Provide training in fundraising opportunities to local communities</a:t>
            </a:r>
          </a:p>
          <a:p>
            <a:pPr marL="1527175" lvl="2" indent="-457200" eaLnBrk="1" hangingPunct="1">
              <a:buFontTx/>
              <a:buAutoNum type="arabicPeriod"/>
            </a:pPr>
            <a:r>
              <a:rPr lang="en-US" sz="2800" smtClean="0"/>
              <a:t> Assist Local Advisory Boards in publicizing their efforts</a:t>
            </a:r>
          </a:p>
          <a:p>
            <a:pPr marL="609600" indent="-609600" eaLnBrk="1" hangingPunct="1"/>
            <a:endParaRPr lang="en-US" smtClean="0"/>
          </a:p>
          <a:p>
            <a:pPr marL="609600" indent="-609600" eaLnBrk="1" hangingPunct="1"/>
            <a:endParaRPr lang="en-US" smtClean="0"/>
          </a:p>
        </p:txBody>
      </p:sp>
      <p:sp>
        <p:nvSpPr>
          <p:cNvPr id="5" name="Slide Number Placeholder 4"/>
          <p:cNvSpPr>
            <a:spLocks noGrp="1"/>
          </p:cNvSpPr>
          <p:nvPr>
            <p:ph type="sldNum" sz="quarter" idx="12"/>
          </p:nvPr>
        </p:nvSpPr>
        <p:spPr/>
        <p:txBody>
          <a:bodyPr/>
          <a:lstStyle/>
          <a:p>
            <a:pPr>
              <a:defRPr/>
            </a:pPr>
            <a:fld id="{2CB164E5-DBBF-4E85-A77F-49A0F54104F1}" type="slidenum">
              <a:rPr lang="en-US">
                <a:solidFill>
                  <a:schemeClr val="bg1"/>
                </a:solidFill>
              </a:rPr>
              <a:pPr>
                <a:defRPr/>
              </a:pPr>
              <a:t>69</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5888"/>
            <a:ext cx="8229600" cy="798512"/>
          </a:xfrm>
        </p:spPr>
        <p:txBody>
          <a:bodyPr rtlCol="0">
            <a:normAutofit/>
          </a:bodyPr>
          <a:lstStyle/>
          <a:p>
            <a:pPr algn="r" eaLnBrk="1" fontAlgn="auto" hangingPunct="1">
              <a:spcAft>
                <a:spcPts val="0"/>
              </a:spcAft>
              <a:defRPr/>
            </a:pPr>
            <a:r>
              <a:rPr lang="en-US" sz="3200" b="1" dirty="0" smtClean="0">
                <a:solidFill>
                  <a:schemeClr val="accent3"/>
                </a:solidFill>
                <a:latin typeface="Century Gothic" pitchFamily="34" charset="0"/>
              </a:rPr>
              <a:t>Board of Directors</a:t>
            </a:r>
            <a:endParaRPr lang="en-US" sz="3200" dirty="0">
              <a:solidFill>
                <a:schemeClr val="accent3"/>
              </a:solidFill>
              <a:latin typeface="Century Gothic" pitchFamily="34" charset="0"/>
            </a:endParaRPr>
          </a:p>
        </p:txBody>
      </p:sp>
      <p:sp>
        <p:nvSpPr>
          <p:cNvPr id="3" name="Content Placeholder 2"/>
          <p:cNvSpPr>
            <a:spLocks noGrp="1"/>
          </p:cNvSpPr>
          <p:nvPr>
            <p:ph idx="1"/>
          </p:nvPr>
        </p:nvSpPr>
        <p:spPr>
          <a:xfrm>
            <a:off x="457200" y="1219200"/>
            <a:ext cx="8229600" cy="5410200"/>
          </a:xfrm>
        </p:spPr>
        <p:txBody>
          <a:bodyPr rtlCol="0">
            <a:normAutofit fontScale="62500" lnSpcReduction="20000"/>
          </a:bodyPr>
          <a:lstStyle/>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Devon Anderson</a:t>
            </a:r>
            <a:r>
              <a:rPr lang="en-US" sz="3200" dirty="0" smtClean="0">
                <a:solidFill>
                  <a:schemeClr val="tx1">
                    <a:lumMod val="65000"/>
                    <a:lumOff val="35000"/>
                  </a:schemeClr>
                </a:solidFill>
              </a:rPr>
              <a:t>—Attorney at Law, Partner, Anderson &amp; Thomas, PLLC;  Former Judge of the 177</a:t>
            </a:r>
            <a:r>
              <a:rPr lang="en-US" sz="3200" baseline="30000" dirty="0" smtClean="0">
                <a:solidFill>
                  <a:schemeClr val="tx1">
                    <a:lumMod val="65000"/>
                    <a:lumOff val="35000"/>
                  </a:schemeClr>
                </a:solidFill>
              </a:rPr>
              <a:t>th</a:t>
            </a:r>
            <a:r>
              <a:rPr lang="en-US" sz="3200" dirty="0" smtClean="0">
                <a:solidFill>
                  <a:schemeClr val="tx1">
                    <a:lumMod val="65000"/>
                    <a:lumOff val="35000"/>
                  </a:schemeClr>
                </a:solidFill>
              </a:rPr>
              <a:t> District Court </a:t>
            </a:r>
          </a:p>
          <a:p>
            <a:pPr eaLnBrk="1" fontAlgn="auto" hangingPunct="1">
              <a:lnSpc>
                <a:spcPct val="120000"/>
              </a:lnSpc>
              <a:spcAft>
                <a:spcPts val="0"/>
              </a:spcAft>
              <a:buClr>
                <a:schemeClr val="accent1">
                  <a:lumMod val="60000"/>
                  <a:lumOff val="40000"/>
                </a:schemeClr>
              </a:buClr>
              <a:defRPr/>
            </a:pPr>
            <a:r>
              <a:rPr lang="en-US" sz="3200" b="1" dirty="0">
                <a:solidFill>
                  <a:schemeClr val="tx1">
                    <a:lumMod val="65000"/>
                    <a:lumOff val="35000"/>
                  </a:schemeClr>
                </a:solidFill>
              </a:rPr>
              <a:t>Katherine </a:t>
            </a:r>
            <a:r>
              <a:rPr lang="en-US" sz="3200" b="1" dirty="0" err="1">
                <a:solidFill>
                  <a:schemeClr val="tx1">
                    <a:lumMod val="65000"/>
                    <a:lumOff val="35000"/>
                  </a:schemeClr>
                </a:solidFill>
              </a:rPr>
              <a:t>Cabaniss</a:t>
            </a:r>
            <a:r>
              <a:rPr lang="en-US" sz="3200" dirty="0">
                <a:solidFill>
                  <a:schemeClr val="tx1">
                    <a:lumMod val="65000"/>
                    <a:lumOff val="35000"/>
                  </a:schemeClr>
                </a:solidFill>
              </a:rPr>
              <a:t>—Executive Director, Crime </a:t>
            </a:r>
            <a:r>
              <a:rPr lang="en-US" sz="3200" dirty="0" smtClean="0">
                <a:solidFill>
                  <a:schemeClr val="tx1">
                    <a:lumMod val="65000"/>
                    <a:lumOff val="35000"/>
                  </a:schemeClr>
                </a:solidFill>
              </a:rPr>
              <a:t>Stoppers of Houston</a:t>
            </a:r>
            <a:endParaRPr lang="en-US" sz="3200" dirty="0">
              <a:solidFill>
                <a:schemeClr val="tx1">
                  <a:lumMod val="65000"/>
                  <a:lumOff val="35000"/>
                </a:schemeClr>
              </a:solidFill>
            </a:endParaRPr>
          </a:p>
          <a:p>
            <a:pPr eaLnBrk="1" fontAlgn="auto" hangingPunct="1">
              <a:lnSpc>
                <a:spcPct val="120000"/>
              </a:lnSpc>
              <a:spcAft>
                <a:spcPts val="0"/>
              </a:spcAft>
              <a:buClr>
                <a:schemeClr val="accent1">
                  <a:lumMod val="60000"/>
                  <a:lumOff val="40000"/>
                </a:schemeClr>
              </a:buClr>
              <a:defRPr/>
            </a:pPr>
            <a:r>
              <a:rPr lang="en-US" sz="3200" b="1" dirty="0" err="1" smtClean="0">
                <a:solidFill>
                  <a:schemeClr val="tx1">
                    <a:lumMod val="65000"/>
                    <a:lumOff val="35000"/>
                  </a:schemeClr>
                </a:solidFill>
              </a:rPr>
              <a:t>Christel</a:t>
            </a:r>
            <a:r>
              <a:rPr lang="en-US" sz="3200" b="1" dirty="0" smtClean="0">
                <a:solidFill>
                  <a:schemeClr val="tx1">
                    <a:lumMod val="65000"/>
                    <a:lumOff val="35000"/>
                  </a:schemeClr>
                </a:solidFill>
              </a:rPr>
              <a:t> Erickson – Collins</a:t>
            </a:r>
            <a:r>
              <a:rPr lang="en-US" sz="3200" dirty="0" smtClean="0">
                <a:solidFill>
                  <a:schemeClr val="tx1">
                    <a:lumMod val="65000"/>
                    <a:lumOff val="35000"/>
                  </a:schemeClr>
                </a:solidFill>
              </a:rPr>
              <a:t> - LCSW </a:t>
            </a:r>
          </a:p>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Deborah Keyser</a:t>
            </a:r>
            <a:r>
              <a:rPr lang="en-US" sz="3200" dirty="0" smtClean="0">
                <a:solidFill>
                  <a:schemeClr val="tx1">
                    <a:lumMod val="65000"/>
                    <a:lumOff val="35000"/>
                  </a:schemeClr>
                </a:solidFill>
              </a:rPr>
              <a:t>—Attorney at Law</a:t>
            </a:r>
          </a:p>
          <a:p>
            <a:pPr eaLnBrk="1" fontAlgn="auto" hangingPunct="1">
              <a:lnSpc>
                <a:spcPct val="120000"/>
              </a:lnSpc>
              <a:spcAft>
                <a:spcPts val="0"/>
              </a:spcAft>
              <a:buClr>
                <a:schemeClr val="accent1">
                  <a:lumMod val="60000"/>
                  <a:lumOff val="40000"/>
                </a:schemeClr>
              </a:buClr>
              <a:defRPr/>
            </a:pPr>
            <a:r>
              <a:rPr lang="en-US" sz="3200" b="1" dirty="0" err="1">
                <a:solidFill>
                  <a:schemeClr val="tx1">
                    <a:lumMod val="65000"/>
                    <a:lumOff val="35000"/>
                  </a:schemeClr>
                </a:solidFill>
              </a:rPr>
              <a:t>Apriel</a:t>
            </a:r>
            <a:r>
              <a:rPr lang="en-US" sz="3200" b="1" dirty="0">
                <a:solidFill>
                  <a:schemeClr val="tx1">
                    <a:lumMod val="65000"/>
                    <a:lumOff val="35000"/>
                  </a:schemeClr>
                </a:solidFill>
              </a:rPr>
              <a:t> Powell-Martin</a:t>
            </a:r>
            <a:r>
              <a:rPr lang="en-US" sz="3200" dirty="0">
                <a:solidFill>
                  <a:schemeClr val="tx1">
                    <a:lumMod val="65000"/>
                    <a:lumOff val="35000"/>
                  </a:schemeClr>
                </a:solidFill>
              </a:rPr>
              <a:t>—Privacy Attorney, St. Luke’s </a:t>
            </a:r>
            <a:r>
              <a:rPr lang="en-US" sz="3200" dirty="0" smtClean="0">
                <a:solidFill>
                  <a:schemeClr val="tx1">
                    <a:lumMod val="65000"/>
                    <a:lumOff val="35000"/>
                  </a:schemeClr>
                </a:solidFill>
              </a:rPr>
              <a:t>Episcopal </a:t>
            </a:r>
            <a:r>
              <a:rPr lang="en-US" sz="3200" dirty="0">
                <a:solidFill>
                  <a:schemeClr val="tx1">
                    <a:lumMod val="65000"/>
                    <a:lumOff val="35000"/>
                  </a:schemeClr>
                </a:solidFill>
              </a:rPr>
              <a:t>Health </a:t>
            </a:r>
            <a:r>
              <a:rPr lang="en-US" sz="3200" dirty="0" smtClean="0">
                <a:solidFill>
                  <a:schemeClr val="tx1">
                    <a:lumMod val="65000"/>
                    <a:lumOff val="35000"/>
                  </a:schemeClr>
                </a:solidFill>
              </a:rPr>
              <a:t>System</a:t>
            </a:r>
          </a:p>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Frank </a:t>
            </a:r>
            <a:r>
              <a:rPr lang="en-US" sz="3200" b="1" dirty="0" err="1" smtClean="0">
                <a:solidFill>
                  <a:schemeClr val="tx1">
                    <a:lumMod val="65000"/>
                    <a:lumOff val="35000"/>
                  </a:schemeClr>
                </a:solidFill>
              </a:rPr>
              <a:t>Rynd</a:t>
            </a:r>
            <a:r>
              <a:rPr lang="en-US" sz="3200" dirty="0" smtClean="0">
                <a:solidFill>
                  <a:schemeClr val="tx1">
                    <a:lumMod val="65000"/>
                    <a:lumOff val="35000"/>
                  </a:schemeClr>
                </a:solidFill>
              </a:rPr>
              <a:t>—General Counsel, Roman Catholic Archdiocese of Galveston / Houston; former judge of the 309</a:t>
            </a:r>
            <a:r>
              <a:rPr lang="en-US" sz="3200" baseline="30000" dirty="0" smtClean="0">
                <a:solidFill>
                  <a:schemeClr val="tx1">
                    <a:lumMod val="65000"/>
                    <a:lumOff val="35000"/>
                  </a:schemeClr>
                </a:solidFill>
              </a:rPr>
              <a:t>th</a:t>
            </a:r>
            <a:r>
              <a:rPr lang="en-US" sz="3200" dirty="0" smtClean="0">
                <a:solidFill>
                  <a:schemeClr val="tx1">
                    <a:lumMod val="65000"/>
                    <a:lumOff val="35000"/>
                  </a:schemeClr>
                </a:solidFill>
              </a:rPr>
              <a:t> District Court </a:t>
            </a:r>
          </a:p>
          <a:p>
            <a:pPr eaLnBrk="1" fontAlgn="auto" hangingPunct="1">
              <a:lnSpc>
                <a:spcPct val="120000"/>
              </a:lnSpc>
              <a:spcAft>
                <a:spcPts val="0"/>
              </a:spcAft>
              <a:buClr>
                <a:schemeClr val="accent1">
                  <a:lumMod val="60000"/>
                  <a:lumOff val="40000"/>
                </a:schemeClr>
              </a:buClr>
              <a:defRPr/>
            </a:pPr>
            <a:r>
              <a:rPr lang="en-US" sz="3200" b="1" dirty="0" smtClean="0">
                <a:solidFill>
                  <a:schemeClr val="tx1">
                    <a:lumMod val="65000"/>
                    <a:lumOff val="35000"/>
                  </a:schemeClr>
                </a:solidFill>
              </a:rPr>
              <a:t>Brock Thomas</a:t>
            </a:r>
            <a:r>
              <a:rPr lang="en-US" sz="3200" dirty="0" smtClean="0">
                <a:solidFill>
                  <a:schemeClr val="tx1">
                    <a:lumMod val="65000"/>
                    <a:lumOff val="35000"/>
                  </a:schemeClr>
                </a:solidFill>
              </a:rPr>
              <a:t>—Attorney at Law, Partner, Anderson &amp; Thomas, PLLC;  former judge of the 338th District Court </a:t>
            </a:r>
          </a:p>
          <a:p>
            <a:pPr eaLnBrk="1" fontAlgn="auto" hangingPunct="1">
              <a:spcAft>
                <a:spcPts val="0"/>
              </a:spcAft>
              <a:buClr>
                <a:schemeClr val="accent1">
                  <a:lumMod val="60000"/>
                  <a:lumOff val="40000"/>
                </a:schemeClr>
              </a:buClr>
              <a:defRPr/>
            </a:pPr>
            <a:endParaRPr lang="en-US" sz="2000"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pPr>
              <a:defRPr/>
            </a:pPr>
            <a:fld id="{3D33B9F7-2E70-4A69-AFED-B904D9C368C9}" type="slidenum">
              <a:rPr lang="en-US">
                <a:solidFill>
                  <a:schemeClr val="bg1"/>
                </a:solidFill>
              </a:rPr>
              <a:pPr>
                <a:defRPr/>
              </a:pPr>
              <a:t>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Arial" pitchFamily="34" charset="0"/>
                <a:cs typeface="Arial" pitchFamily="34" charset="0"/>
              </a:rPr>
              <a:t>Defining Our Relationship </a:t>
            </a:r>
            <a:r>
              <a:rPr lang="en-US" sz="3200" b="1" dirty="0" smtClean="0">
                <a:solidFill>
                  <a:schemeClr val="accent3"/>
                </a:solidFill>
                <a:latin typeface="Arial" pitchFamily="34" charset="0"/>
                <a:cs typeface="Arial" pitchFamily="34" charset="0"/>
              </a:rPr>
              <a:t/>
            </a:r>
            <a:br>
              <a:rPr lang="en-US" sz="3200" b="1" dirty="0" smtClean="0">
                <a:solidFill>
                  <a:schemeClr val="accent3"/>
                </a:solidFill>
                <a:latin typeface="Arial" pitchFamily="34" charset="0"/>
                <a:cs typeface="Arial" pitchFamily="34" charset="0"/>
              </a:rPr>
            </a:br>
            <a:r>
              <a:rPr lang="en-US" sz="3200" b="1" dirty="0" smtClean="0">
                <a:solidFill>
                  <a:schemeClr val="accent3"/>
                </a:solidFill>
                <a:latin typeface="Arial" pitchFamily="34" charset="0"/>
                <a:cs typeface="Arial" pitchFamily="34" charset="0"/>
              </a:rPr>
              <a:t>With </a:t>
            </a:r>
            <a:r>
              <a:rPr lang="en-US" sz="3200" b="1" dirty="0">
                <a:solidFill>
                  <a:schemeClr val="accent3"/>
                </a:solidFill>
                <a:latin typeface="Arial" pitchFamily="34" charset="0"/>
                <a:cs typeface="Arial" pitchFamily="34" charset="0"/>
              </a:rPr>
              <a:t>the Courts</a:t>
            </a:r>
          </a:p>
        </p:txBody>
      </p:sp>
      <p:sp>
        <p:nvSpPr>
          <p:cNvPr id="106498" name="Rectangle 3"/>
          <p:cNvSpPr>
            <a:spLocks noGrp="1" noChangeArrowheads="1"/>
          </p:cNvSpPr>
          <p:nvPr>
            <p:ph idx="1"/>
          </p:nvPr>
        </p:nvSpPr>
        <p:spPr/>
        <p:txBody>
          <a:bodyPr/>
          <a:lstStyle/>
          <a:p>
            <a:pPr eaLnBrk="1" hangingPunct="1"/>
            <a:r>
              <a:rPr lang="en-US" sz="2800" smtClean="0"/>
              <a:t>The issue of judicial ethics must be kept in mind at all times.</a:t>
            </a:r>
          </a:p>
          <a:p>
            <a:pPr eaLnBrk="1" hangingPunct="1"/>
            <a:r>
              <a:rPr lang="en-US" sz="2800" smtClean="0"/>
              <a:t>This Foundation and its Local Advisory Boards  comprise a private, non-profit organization that functions separately from all government agencies. </a:t>
            </a:r>
          </a:p>
        </p:txBody>
      </p:sp>
      <p:sp>
        <p:nvSpPr>
          <p:cNvPr id="5" name="Slide Number Placeholder 4"/>
          <p:cNvSpPr>
            <a:spLocks noGrp="1"/>
          </p:cNvSpPr>
          <p:nvPr>
            <p:ph type="sldNum" sz="quarter" idx="12"/>
          </p:nvPr>
        </p:nvSpPr>
        <p:spPr/>
        <p:txBody>
          <a:bodyPr/>
          <a:lstStyle/>
          <a:p>
            <a:pPr>
              <a:defRPr/>
            </a:pPr>
            <a:fld id="{D2A2399B-BDC3-454E-B76C-BF8A6960DC05}" type="slidenum">
              <a:rPr lang="en-US">
                <a:solidFill>
                  <a:schemeClr val="bg1"/>
                </a:solidFill>
              </a:rPr>
              <a:pPr>
                <a:defRPr/>
              </a:pPr>
              <a:t>70</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74638"/>
            <a:ext cx="8458200" cy="1143000"/>
          </a:xfrm>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cs typeface="Arial" pitchFamily="34" charset="0"/>
              </a:rPr>
              <a:t>Establishing a Local Advisory Board</a:t>
            </a:r>
            <a:endParaRPr lang="en-US" sz="3200" b="1" dirty="0">
              <a:solidFill>
                <a:schemeClr val="accent3"/>
              </a:solidFill>
              <a:latin typeface="Century Gothic" pitchFamily="34" charset="0"/>
              <a:cs typeface="Arial" pitchFamily="34" charset="0"/>
            </a:endParaRPr>
          </a:p>
        </p:txBody>
      </p:sp>
      <p:sp>
        <p:nvSpPr>
          <p:cNvPr id="107522" name="Rectangle 3"/>
          <p:cNvSpPr>
            <a:spLocks noGrp="1" noChangeArrowheads="1"/>
          </p:cNvSpPr>
          <p:nvPr>
            <p:ph idx="1"/>
          </p:nvPr>
        </p:nvSpPr>
        <p:spPr>
          <a:xfrm>
            <a:off x="457200" y="1600200"/>
            <a:ext cx="8229600" cy="4953000"/>
          </a:xfrm>
        </p:spPr>
        <p:txBody>
          <a:bodyPr/>
          <a:lstStyle/>
          <a:p>
            <a:pPr eaLnBrk="1" hangingPunct="1">
              <a:buFontTx/>
              <a:buNone/>
            </a:pPr>
            <a:r>
              <a:rPr lang="en-US" sz="2800" smtClean="0">
                <a:cs typeface="Arial" charset="0"/>
              </a:rPr>
              <a:t>Who do you know: </a:t>
            </a:r>
          </a:p>
          <a:p>
            <a:pPr eaLnBrk="1" hangingPunct="1"/>
            <a:r>
              <a:rPr lang="en-US" sz="2800" smtClean="0">
                <a:cs typeface="Arial" charset="0"/>
              </a:rPr>
              <a:t>In your recovery community who is comfortable telling his/her story and is a person of standing in your community?</a:t>
            </a:r>
          </a:p>
          <a:p>
            <a:pPr eaLnBrk="1" hangingPunct="1"/>
            <a:r>
              <a:rPr lang="en-US" sz="2800" smtClean="0">
                <a:cs typeface="Arial" charset="0"/>
              </a:rPr>
              <a:t>Who is a family member of a program participant who is also comfortable telling his/her story and is a person of standing in your community?</a:t>
            </a:r>
          </a:p>
        </p:txBody>
      </p:sp>
      <p:sp>
        <p:nvSpPr>
          <p:cNvPr id="5" name="Slide Number Placeholder 4"/>
          <p:cNvSpPr>
            <a:spLocks noGrp="1"/>
          </p:cNvSpPr>
          <p:nvPr>
            <p:ph type="sldNum" sz="quarter" idx="12"/>
          </p:nvPr>
        </p:nvSpPr>
        <p:spPr/>
        <p:txBody>
          <a:bodyPr/>
          <a:lstStyle/>
          <a:p>
            <a:pPr>
              <a:defRPr/>
            </a:pPr>
            <a:fld id="{72E856DC-900E-4F3E-BC86-D49AABDDF1F2}" type="slidenum">
              <a:rPr lang="en-US">
                <a:solidFill>
                  <a:schemeClr val="bg1"/>
                </a:solidFill>
              </a:rPr>
              <a:pPr>
                <a:defRPr/>
              </a:pPr>
              <a:t>71</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Judges </a:t>
            </a:r>
            <a:r>
              <a:rPr lang="en-US" sz="3200" b="1" dirty="0" smtClean="0">
                <a:solidFill>
                  <a:schemeClr val="accent3"/>
                </a:solidFill>
                <a:latin typeface="Century Gothic" pitchFamily="34" charset="0"/>
                <a:cs typeface="Arial" pitchFamily="34" charset="0"/>
              </a:rPr>
              <a:t>Make </a:t>
            </a:r>
            <a:r>
              <a:rPr lang="en-US" sz="3200" b="1" dirty="0">
                <a:solidFill>
                  <a:schemeClr val="accent3"/>
                </a:solidFill>
                <a:latin typeface="Century Gothic" pitchFamily="34" charset="0"/>
                <a:cs typeface="Arial" pitchFamily="34" charset="0"/>
              </a:rPr>
              <a:t>E</a:t>
            </a:r>
            <a:r>
              <a:rPr lang="en-US" sz="3200" b="1" dirty="0" smtClean="0">
                <a:solidFill>
                  <a:schemeClr val="accent3"/>
                </a:solidFill>
                <a:latin typeface="Century Gothic" pitchFamily="34" charset="0"/>
                <a:cs typeface="Arial" pitchFamily="34" charset="0"/>
              </a:rPr>
              <a:t>xcellent Members </a:t>
            </a:r>
            <a:r>
              <a:rPr lang="en-US" sz="3200" b="1" dirty="0">
                <a:solidFill>
                  <a:schemeClr val="accent3"/>
                </a:solidFill>
                <a:latin typeface="Century Gothic" pitchFamily="34" charset="0"/>
                <a:cs typeface="Arial" pitchFamily="34" charset="0"/>
              </a:rPr>
              <a:t>of </a:t>
            </a:r>
            <a:r>
              <a:rPr lang="en-US" sz="3200" b="1" dirty="0" smtClean="0">
                <a:solidFill>
                  <a:schemeClr val="accent3"/>
                </a:solidFill>
                <a:latin typeface="Century Gothic" pitchFamily="34" charset="0"/>
                <a:cs typeface="Arial" pitchFamily="34" charset="0"/>
              </a:rPr>
              <a:t>Your Local </a:t>
            </a:r>
            <a:r>
              <a:rPr lang="en-US" sz="3200" b="1" dirty="0">
                <a:solidFill>
                  <a:schemeClr val="accent3"/>
                </a:solidFill>
                <a:latin typeface="Century Gothic" pitchFamily="34" charset="0"/>
                <a:cs typeface="Arial" pitchFamily="34" charset="0"/>
              </a:rPr>
              <a:t>A</a:t>
            </a:r>
            <a:r>
              <a:rPr lang="en-US" sz="3200" b="1" dirty="0" smtClean="0">
                <a:solidFill>
                  <a:schemeClr val="accent3"/>
                </a:solidFill>
                <a:latin typeface="Century Gothic" pitchFamily="34" charset="0"/>
                <a:cs typeface="Arial" pitchFamily="34" charset="0"/>
              </a:rPr>
              <a:t>dvisory </a:t>
            </a:r>
            <a:r>
              <a:rPr lang="en-US" sz="3200" b="1" dirty="0">
                <a:solidFill>
                  <a:schemeClr val="accent3"/>
                </a:solidFill>
                <a:latin typeface="Century Gothic" pitchFamily="34" charset="0"/>
                <a:cs typeface="Arial" pitchFamily="34" charset="0"/>
              </a:rPr>
              <a:t>B</a:t>
            </a:r>
            <a:r>
              <a:rPr lang="en-US" sz="3200" b="1" dirty="0" smtClean="0">
                <a:solidFill>
                  <a:schemeClr val="accent3"/>
                </a:solidFill>
                <a:latin typeface="Century Gothic" pitchFamily="34" charset="0"/>
                <a:cs typeface="Arial" pitchFamily="34" charset="0"/>
              </a:rPr>
              <a:t>oard</a:t>
            </a:r>
            <a:endParaRPr lang="en-US" sz="3200" b="1" dirty="0">
              <a:solidFill>
                <a:schemeClr val="accent3"/>
              </a:solidFill>
              <a:latin typeface="Century Gothic" pitchFamily="34" charset="0"/>
              <a:cs typeface="Arial" pitchFamily="34" charset="0"/>
            </a:endParaRPr>
          </a:p>
        </p:txBody>
      </p:sp>
      <p:sp>
        <p:nvSpPr>
          <p:cNvPr id="64515" name="Rectangle 3"/>
          <p:cNvSpPr>
            <a:spLocks noGrp="1" noChangeArrowheads="1"/>
          </p:cNvSpPr>
          <p:nvPr>
            <p:ph idx="1"/>
          </p:nvPr>
        </p:nvSpPr>
        <p:spPr>
          <a:xfrm>
            <a:off x="533400" y="1981200"/>
            <a:ext cx="8042275" cy="4343400"/>
          </a:xfrm>
        </p:spPr>
        <p:txBody>
          <a:bodyPr rtlCol="0">
            <a:normAutofit lnSpcReduction="10000"/>
          </a:bodyPr>
          <a:lstStyle/>
          <a:p>
            <a:pPr marL="609600" indent="-609600" eaLnBrk="1" fontAlgn="auto" hangingPunct="1">
              <a:spcAft>
                <a:spcPts val="0"/>
              </a:spcAft>
              <a:buClr>
                <a:schemeClr val="accent1">
                  <a:lumMod val="60000"/>
                  <a:lumOff val="40000"/>
                </a:schemeClr>
              </a:buClr>
              <a:buFontTx/>
              <a:buNone/>
              <a:defRPr/>
            </a:pPr>
            <a:r>
              <a:rPr lang="en-US" sz="2800" dirty="0" smtClean="0">
                <a:solidFill>
                  <a:schemeClr val="tx1">
                    <a:lumMod val="65000"/>
                    <a:lumOff val="35000"/>
                  </a:schemeClr>
                </a:solidFill>
                <a:cs typeface="Arial" pitchFamily="34" charset="0"/>
              </a:rPr>
              <a:t>As </a:t>
            </a:r>
            <a:r>
              <a:rPr lang="en-US" sz="2800" dirty="0">
                <a:solidFill>
                  <a:schemeClr val="tx1">
                    <a:lumMod val="65000"/>
                    <a:lumOff val="35000"/>
                  </a:schemeClr>
                </a:solidFill>
                <a:cs typeface="Arial" pitchFamily="34" charset="0"/>
              </a:rPr>
              <a:t>long as you keep </a:t>
            </a:r>
            <a:r>
              <a:rPr lang="en-US" sz="2800" dirty="0" smtClean="0">
                <a:solidFill>
                  <a:schemeClr val="tx1">
                    <a:lumMod val="65000"/>
                    <a:lumOff val="35000"/>
                  </a:schemeClr>
                </a:solidFill>
                <a:cs typeface="Arial" pitchFamily="34" charset="0"/>
              </a:rPr>
              <a:t>these </a:t>
            </a:r>
            <a:r>
              <a:rPr lang="en-US" sz="2800" dirty="0">
                <a:solidFill>
                  <a:schemeClr val="tx1">
                    <a:lumMod val="65000"/>
                    <a:lumOff val="35000"/>
                  </a:schemeClr>
                </a:solidFill>
                <a:cs typeface="Arial" pitchFamily="34" charset="0"/>
              </a:rPr>
              <a:t>things in mind</a:t>
            </a:r>
            <a:r>
              <a:rPr lang="en-US" sz="2800" dirty="0" smtClean="0">
                <a:solidFill>
                  <a:schemeClr val="tx1">
                    <a:lumMod val="65000"/>
                    <a:lumOff val="35000"/>
                  </a:schemeClr>
                </a:solidFill>
                <a:cs typeface="Arial" pitchFamily="34" charset="0"/>
              </a:rPr>
              <a:t>:</a:t>
            </a:r>
          </a:p>
          <a:p>
            <a:pPr marL="609600" indent="-609600" eaLnBrk="1" fontAlgn="auto" hangingPunct="1">
              <a:spcAft>
                <a:spcPts val="0"/>
              </a:spcAft>
              <a:buClr>
                <a:schemeClr val="accent1">
                  <a:lumMod val="60000"/>
                  <a:lumOff val="40000"/>
                </a:schemeClr>
              </a:buClr>
              <a:buFontTx/>
              <a:buNone/>
              <a:defRPr/>
            </a:pPr>
            <a:r>
              <a:rPr lang="en-US" sz="2800" dirty="0" smtClean="0">
                <a:solidFill>
                  <a:schemeClr val="tx1">
                    <a:lumMod val="65000"/>
                    <a:lumOff val="35000"/>
                  </a:schemeClr>
                </a:solidFill>
              </a:rPr>
              <a:t>When </a:t>
            </a:r>
            <a:r>
              <a:rPr lang="en-US" sz="2800" dirty="0">
                <a:solidFill>
                  <a:schemeClr val="tx1">
                    <a:lumMod val="65000"/>
                    <a:lumOff val="35000"/>
                  </a:schemeClr>
                </a:solidFill>
              </a:rPr>
              <a:t>sending out fund raising letters or invitations, judges may help by contacting other judges.  </a:t>
            </a:r>
            <a:r>
              <a:rPr lang="en-US" sz="2800" u="sng" dirty="0">
                <a:solidFill>
                  <a:schemeClr val="tx1">
                    <a:lumMod val="65000"/>
                    <a:lumOff val="35000"/>
                  </a:schemeClr>
                </a:solidFill>
              </a:rPr>
              <a:t>They may not reach out to the general public</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a:p>
            <a:pPr marL="609600" indent="-609600" eaLnBrk="1" fontAlgn="auto" hangingPunct="1">
              <a:spcAft>
                <a:spcPts val="0"/>
              </a:spcAft>
              <a:buClr>
                <a:schemeClr val="accent1">
                  <a:lumMod val="60000"/>
                  <a:lumOff val="40000"/>
                </a:schemeClr>
              </a:buClr>
              <a:buFont typeface="Wingdings" pitchFamily="2" charset="2"/>
              <a:buNone/>
              <a:defRPr/>
            </a:pPr>
            <a:r>
              <a:rPr lang="en-US" sz="2800" dirty="0">
                <a:solidFill>
                  <a:schemeClr val="tx1">
                    <a:lumMod val="65000"/>
                    <a:lumOff val="35000"/>
                  </a:schemeClr>
                </a:solidFill>
              </a:rPr>
              <a:t>Judges are excellent for speaking engagements and they will NOT ask for money.  </a:t>
            </a:r>
            <a:r>
              <a:rPr lang="en-US" sz="2800" dirty="0" smtClean="0">
                <a:solidFill>
                  <a:schemeClr val="tx1">
                    <a:lumMod val="65000"/>
                    <a:lumOff val="35000"/>
                  </a:schemeClr>
                </a:solidFill>
              </a:rPr>
              <a:t>That is up to you, if you are allowed, or other </a:t>
            </a:r>
            <a:r>
              <a:rPr lang="en-US" sz="2800" dirty="0">
                <a:solidFill>
                  <a:schemeClr val="tx1">
                    <a:lumMod val="65000"/>
                    <a:lumOff val="35000"/>
                  </a:schemeClr>
                </a:solidFill>
              </a:rPr>
              <a:t>members of your </a:t>
            </a:r>
            <a:r>
              <a:rPr lang="en-US" sz="2800" dirty="0" smtClean="0">
                <a:solidFill>
                  <a:schemeClr val="tx1">
                    <a:lumMod val="65000"/>
                    <a:lumOff val="35000"/>
                  </a:schemeClr>
                </a:solidFill>
              </a:rPr>
              <a:t>local advisory </a:t>
            </a:r>
            <a:r>
              <a:rPr lang="en-US" sz="2800" dirty="0">
                <a:solidFill>
                  <a:schemeClr val="tx1">
                    <a:lumMod val="65000"/>
                    <a:lumOff val="35000"/>
                  </a:schemeClr>
                </a:solidFill>
              </a:rPr>
              <a:t>b</a:t>
            </a:r>
            <a:r>
              <a:rPr lang="en-US" sz="2800" dirty="0" smtClean="0">
                <a:solidFill>
                  <a:schemeClr val="tx1">
                    <a:lumMod val="65000"/>
                    <a:lumOff val="35000"/>
                  </a:schemeClr>
                </a:solidFill>
              </a:rPr>
              <a:t>oard</a:t>
            </a:r>
            <a:r>
              <a:rPr lang="en-US" sz="2800" dirty="0">
                <a:solidFill>
                  <a:schemeClr val="tx1">
                    <a:lumMod val="65000"/>
                    <a:lumOff val="35000"/>
                  </a:schemeClr>
                </a:solidFill>
              </a:rPr>
              <a:t>.</a:t>
            </a:r>
          </a:p>
          <a:p>
            <a:pPr marL="609600" indent="-609600" eaLnBrk="1" fontAlgn="auto" hangingPunct="1">
              <a:spcAft>
                <a:spcPts val="0"/>
              </a:spcAft>
              <a:buClr>
                <a:schemeClr val="accent1">
                  <a:lumMod val="60000"/>
                  <a:lumOff val="40000"/>
                </a:schemeClr>
              </a:buClr>
              <a:buFontTx/>
              <a:buNone/>
              <a:defRPr/>
            </a:pPr>
            <a:endParaRPr lang="en-US" sz="28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2E77FE60-B554-4DFF-8F53-DF001FB8BD35}" type="slidenum">
              <a:rPr lang="en-US">
                <a:solidFill>
                  <a:schemeClr val="bg1"/>
                </a:solidFill>
              </a:rPr>
              <a:pPr>
                <a:defRPr/>
              </a:pPr>
              <a:t>72</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Who are </a:t>
            </a:r>
            <a:r>
              <a:rPr lang="en-US" sz="3200" b="1" dirty="0" smtClean="0">
                <a:solidFill>
                  <a:schemeClr val="accent3"/>
                </a:solidFill>
                <a:latin typeface="Century Gothic" pitchFamily="34" charset="0"/>
                <a:cs typeface="Arial" pitchFamily="34" charset="0"/>
              </a:rPr>
              <a:t>Your Program Graduates </a:t>
            </a:r>
            <a:r>
              <a:rPr lang="en-US" sz="3200" b="1" dirty="0">
                <a:solidFill>
                  <a:schemeClr val="accent3"/>
                </a:solidFill>
                <a:latin typeface="Century Gothic" pitchFamily="34" charset="0"/>
                <a:cs typeface="Arial" pitchFamily="34" charset="0"/>
              </a:rPr>
              <a:t>in </a:t>
            </a:r>
            <a:r>
              <a:rPr lang="en-US" sz="3200" b="1" dirty="0" smtClean="0">
                <a:solidFill>
                  <a:schemeClr val="accent3"/>
                </a:solidFill>
                <a:latin typeface="Century Gothic" pitchFamily="34" charset="0"/>
                <a:cs typeface="Arial" pitchFamily="34" charset="0"/>
              </a:rPr>
              <a:t>Good Standing</a:t>
            </a:r>
            <a:r>
              <a:rPr lang="en-US" sz="3200" b="1" dirty="0">
                <a:solidFill>
                  <a:schemeClr val="accent3"/>
                </a:solidFill>
                <a:latin typeface="Century Gothic" pitchFamily="34" charset="0"/>
                <a:cs typeface="Arial" pitchFamily="34" charset="0"/>
              </a:rPr>
              <a:t>?</a:t>
            </a:r>
          </a:p>
        </p:txBody>
      </p:sp>
      <p:sp>
        <p:nvSpPr>
          <p:cNvPr id="109570" name="Rectangle 3"/>
          <p:cNvSpPr>
            <a:spLocks noGrp="1" noChangeArrowheads="1"/>
          </p:cNvSpPr>
          <p:nvPr>
            <p:ph idx="1"/>
          </p:nvPr>
        </p:nvSpPr>
        <p:spPr>
          <a:xfrm>
            <a:off x="457200" y="1143000"/>
            <a:ext cx="8229600" cy="4953000"/>
          </a:xfrm>
        </p:spPr>
        <p:txBody>
          <a:bodyPr/>
          <a:lstStyle/>
          <a:p>
            <a:pPr eaLnBrk="1" hangingPunct="1"/>
            <a:endParaRPr lang="en-US" sz="2800" smtClean="0"/>
          </a:p>
          <a:p>
            <a:pPr eaLnBrk="1" hangingPunct="1">
              <a:buFontTx/>
              <a:buNone/>
            </a:pPr>
            <a:r>
              <a:rPr lang="en-US" sz="2800" smtClean="0"/>
              <a:t>These individuals have much to offer. They will know: </a:t>
            </a:r>
          </a:p>
          <a:p>
            <a:pPr lvl="2" eaLnBrk="1" hangingPunct="1"/>
            <a:r>
              <a:rPr lang="en-US" sz="2800" smtClean="0"/>
              <a:t>Participant needs that, when addressed, make a significant difference in  assuring successful outcomes.</a:t>
            </a:r>
          </a:p>
          <a:p>
            <a:pPr lvl="2" eaLnBrk="1" hangingPunct="1"/>
            <a:r>
              <a:rPr lang="en-US" sz="2800" smtClean="0"/>
              <a:t>Members of your area who are active in the recovery community who may be willing to help in a myriad of ways.</a:t>
            </a:r>
          </a:p>
        </p:txBody>
      </p:sp>
      <p:sp>
        <p:nvSpPr>
          <p:cNvPr id="5" name="Slide Number Placeholder 4"/>
          <p:cNvSpPr>
            <a:spLocks noGrp="1"/>
          </p:cNvSpPr>
          <p:nvPr>
            <p:ph type="sldNum" sz="quarter" idx="12"/>
          </p:nvPr>
        </p:nvSpPr>
        <p:spPr/>
        <p:txBody>
          <a:bodyPr/>
          <a:lstStyle/>
          <a:p>
            <a:pPr>
              <a:defRPr/>
            </a:pPr>
            <a:fld id="{567D6356-9DA4-491F-8938-54625254CBA5}" type="slidenum">
              <a:rPr lang="en-US">
                <a:solidFill>
                  <a:schemeClr val="bg1"/>
                </a:solidFill>
              </a:rPr>
              <a:pPr>
                <a:defRPr/>
              </a:pPr>
              <a:t>73</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Who is on these </a:t>
            </a:r>
            <a:br>
              <a:rPr lang="en-US" sz="3200" b="1" dirty="0">
                <a:solidFill>
                  <a:schemeClr val="accent3"/>
                </a:solidFill>
                <a:latin typeface="Century Gothic" pitchFamily="34" charset="0"/>
                <a:cs typeface="Arial" pitchFamily="34" charset="0"/>
              </a:rPr>
            </a:br>
            <a:r>
              <a:rPr lang="en-US" sz="3200" b="1" dirty="0">
                <a:solidFill>
                  <a:schemeClr val="accent3"/>
                </a:solidFill>
                <a:latin typeface="Century Gothic" pitchFamily="34" charset="0"/>
                <a:cs typeface="Arial" pitchFamily="34" charset="0"/>
              </a:rPr>
              <a:t>Local Advisory Boards?</a:t>
            </a:r>
          </a:p>
        </p:txBody>
      </p:sp>
      <p:sp>
        <p:nvSpPr>
          <p:cNvPr id="66563" name="Rectangle 3"/>
          <p:cNvSpPr>
            <a:spLocks noGrp="1" noChangeArrowheads="1"/>
          </p:cNvSpPr>
          <p:nvPr>
            <p:ph idx="1"/>
          </p:nvPr>
        </p:nvSpPr>
        <p:spPr>
          <a:xfrm>
            <a:off x="549275" y="1600200"/>
            <a:ext cx="8042275" cy="4876800"/>
          </a:xfrm>
        </p:spPr>
        <p:txBody>
          <a:bodyPr rtlCol="0">
            <a:normAutofit/>
          </a:bodyPr>
          <a:lstStyle/>
          <a:p>
            <a:pPr eaLnBrk="1" fontAlgn="auto" hangingPunct="1">
              <a:lnSpc>
                <a:spcPct val="90000"/>
              </a:lnSpc>
              <a:spcAft>
                <a:spcPts val="0"/>
              </a:spcAft>
              <a:buClr>
                <a:schemeClr val="accent1">
                  <a:lumMod val="60000"/>
                  <a:lumOff val="40000"/>
                </a:schemeClr>
              </a:buClr>
              <a:buFontTx/>
              <a:buNone/>
              <a:defRPr/>
            </a:pPr>
            <a:r>
              <a:rPr lang="en-US" sz="2800" dirty="0">
                <a:solidFill>
                  <a:schemeClr val="tx1">
                    <a:lumMod val="65000"/>
                    <a:lumOff val="35000"/>
                  </a:schemeClr>
                </a:solidFill>
              </a:rPr>
              <a:t>People who</a:t>
            </a:r>
            <a:r>
              <a:rPr lang="en-US" sz="2800" dirty="0" smtClean="0">
                <a:solidFill>
                  <a:schemeClr val="tx1">
                    <a:lumMod val="65000"/>
                    <a:lumOff val="35000"/>
                  </a:schemeClr>
                </a:solidFill>
              </a:rPr>
              <a:t>:</a:t>
            </a:r>
          </a:p>
          <a:p>
            <a:pPr eaLnBrk="1" fontAlgn="auto" hangingPunct="1">
              <a:lnSpc>
                <a:spcPct val="90000"/>
              </a:lnSpc>
              <a:spcAft>
                <a:spcPts val="0"/>
              </a:spcAft>
              <a:buClr>
                <a:schemeClr val="accent1">
                  <a:lumMod val="60000"/>
                  <a:lumOff val="40000"/>
                </a:schemeClr>
              </a:buClr>
              <a:buFontTx/>
              <a:buNone/>
              <a:defRPr/>
            </a:pPr>
            <a:endParaRPr lang="en-US" sz="1000" dirty="0">
              <a:solidFill>
                <a:schemeClr val="tx1">
                  <a:lumMod val="65000"/>
                  <a:lumOff val="35000"/>
                </a:schemeClr>
              </a:solidFill>
            </a:endParaRPr>
          </a:p>
          <a:p>
            <a:pPr lvl="1" eaLnBrk="1" fontAlgn="auto" hangingPunct="1">
              <a:lnSpc>
                <a:spcPct val="90000"/>
              </a:lnSpc>
              <a:spcAft>
                <a:spcPts val="0"/>
              </a:spcAft>
              <a:buClr>
                <a:schemeClr val="accent2">
                  <a:lumMod val="60000"/>
                  <a:lumOff val="40000"/>
                </a:schemeClr>
              </a:buClr>
              <a:defRPr/>
            </a:pPr>
            <a:r>
              <a:rPr lang="en-US" sz="2800" dirty="0">
                <a:solidFill>
                  <a:schemeClr val="tx1">
                    <a:lumMod val="65000"/>
                    <a:lumOff val="35000"/>
                  </a:schemeClr>
                </a:solidFill>
              </a:rPr>
              <a:t>A</a:t>
            </a:r>
            <a:r>
              <a:rPr lang="en-US" sz="2800" dirty="0" smtClean="0">
                <a:solidFill>
                  <a:schemeClr val="tx1">
                    <a:lumMod val="65000"/>
                    <a:lumOff val="35000"/>
                  </a:schemeClr>
                </a:solidFill>
              </a:rPr>
              <a:t>lready </a:t>
            </a:r>
            <a:r>
              <a:rPr lang="en-US" sz="2800" dirty="0">
                <a:solidFill>
                  <a:schemeClr val="tx1">
                    <a:lumMod val="65000"/>
                    <a:lumOff val="35000"/>
                  </a:schemeClr>
                </a:solidFill>
              </a:rPr>
              <a:t>recognize the value of your collaborative courts</a:t>
            </a:r>
          </a:p>
          <a:p>
            <a:pPr lvl="1" eaLnBrk="1" fontAlgn="auto" hangingPunct="1">
              <a:lnSpc>
                <a:spcPct val="90000"/>
              </a:lnSpc>
              <a:spcAft>
                <a:spcPts val="0"/>
              </a:spcAft>
              <a:buClr>
                <a:schemeClr val="accent2">
                  <a:lumMod val="60000"/>
                  <a:lumOff val="40000"/>
                </a:schemeClr>
              </a:buClr>
              <a:defRPr/>
            </a:pPr>
            <a:endParaRPr lang="en-US" sz="2800" dirty="0">
              <a:solidFill>
                <a:schemeClr val="tx1">
                  <a:lumMod val="65000"/>
                  <a:lumOff val="35000"/>
                </a:schemeClr>
              </a:solidFill>
            </a:endParaRPr>
          </a:p>
          <a:p>
            <a:pPr lvl="1" eaLnBrk="1" fontAlgn="auto" hangingPunct="1">
              <a:lnSpc>
                <a:spcPct val="90000"/>
              </a:lnSpc>
              <a:spcAft>
                <a:spcPts val="0"/>
              </a:spcAft>
              <a:buClr>
                <a:schemeClr val="accent2">
                  <a:lumMod val="60000"/>
                  <a:lumOff val="40000"/>
                </a:schemeClr>
              </a:buClr>
              <a:defRPr/>
            </a:pPr>
            <a:r>
              <a:rPr lang="en-US" sz="2800" dirty="0">
                <a:solidFill>
                  <a:schemeClr val="tx1">
                    <a:lumMod val="65000"/>
                    <a:lumOff val="35000"/>
                  </a:schemeClr>
                </a:solidFill>
              </a:rPr>
              <a:t>E</a:t>
            </a:r>
            <a:r>
              <a:rPr lang="en-US" sz="2800" dirty="0" smtClean="0">
                <a:solidFill>
                  <a:schemeClr val="tx1">
                    <a:lumMod val="65000"/>
                    <a:lumOff val="35000"/>
                  </a:schemeClr>
                </a:solidFill>
              </a:rPr>
              <a:t>njoy </a:t>
            </a:r>
            <a:r>
              <a:rPr lang="en-US" sz="2800" dirty="0">
                <a:solidFill>
                  <a:schemeClr val="tx1">
                    <a:lumMod val="65000"/>
                    <a:lumOff val="35000"/>
                  </a:schemeClr>
                </a:solidFill>
              </a:rPr>
              <a:t>making things happen</a:t>
            </a:r>
          </a:p>
          <a:p>
            <a:pPr lvl="1" eaLnBrk="1" fontAlgn="auto" hangingPunct="1">
              <a:lnSpc>
                <a:spcPct val="90000"/>
              </a:lnSpc>
              <a:spcAft>
                <a:spcPts val="0"/>
              </a:spcAft>
              <a:buClr>
                <a:schemeClr val="accent2">
                  <a:lumMod val="60000"/>
                  <a:lumOff val="40000"/>
                </a:schemeClr>
              </a:buClr>
              <a:defRPr/>
            </a:pPr>
            <a:endParaRPr lang="en-US" sz="2800" dirty="0">
              <a:solidFill>
                <a:schemeClr val="tx1">
                  <a:lumMod val="65000"/>
                  <a:lumOff val="35000"/>
                </a:schemeClr>
              </a:solidFill>
            </a:endParaRPr>
          </a:p>
          <a:p>
            <a:pPr lvl="1" eaLnBrk="1" fontAlgn="auto" hangingPunct="1">
              <a:lnSpc>
                <a:spcPct val="90000"/>
              </a:lnSpc>
              <a:spcAft>
                <a:spcPts val="0"/>
              </a:spcAft>
              <a:buClr>
                <a:schemeClr val="accent2">
                  <a:lumMod val="60000"/>
                  <a:lumOff val="40000"/>
                </a:schemeClr>
              </a:buClr>
              <a:defRPr/>
            </a:pPr>
            <a:r>
              <a:rPr lang="en-US" sz="2800" dirty="0">
                <a:solidFill>
                  <a:schemeClr val="tx1">
                    <a:lumMod val="65000"/>
                    <a:lumOff val="35000"/>
                  </a:schemeClr>
                </a:solidFill>
              </a:rPr>
              <a:t>A</a:t>
            </a:r>
            <a:r>
              <a:rPr lang="en-US" sz="2800" dirty="0" smtClean="0">
                <a:solidFill>
                  <a:schemeClr val="tx1">
                    <a:lumMod val="65000"/>
                    <a:lumOff val="35000"/>
                  </a:schemeClr>
                </a:solidFill>
              </a:rPr>
              <a:t>ren’t </a:t>
            </a:r>
            <a:r>
              <a:rPr lang="en-US" sz="2800" dirty="0">
                <a:solidFill>
                  <a:schemeClr val="tx1">
                    <a:lumMod val="65000"/>
                    <a:lumOff val="35000"/>
                  </a:schemeClr>
                </a:solidFill>
              </a:rPr>
              <a:t>afraid (or restricted from) fund raising</a:t>
            </a:r>
          </a:p>
          <a:p>
            <a:pPr lvl="1" eaLnBrk="1" fontAlgn="auto" hangingPunct="1">
              <a:lnSpc>
                <a:spcPct val="90000"/>
              </a:lnSpc>
              <a:spcAft>
                <a:spcPts val="0"/>
              </a:spcAft>
              <a:buClr>
                <a:schemeClr val="accent2">
                  <a:lumMod val="60000"/>
                  <a:lumOff val="40000"/>
                </a:schemeClr>
              </a:buClr>
              <a:defRPr/>
            </a:pPr>
            <a:endParaRPr lang="en-US" sz="2800" dirty="0">
              <a:solidFill>
                <a:schemeClr val="tx1">
                  <a:lumMod val="65000"/>
                  <a:lumOff val="35000"/>
                </a:schemeClr>
              </a:solidFill>
            </a:endParaRPr>
          </a:p>
          <a:p>
            <a:pPr lvl="1" eaLnBrk="1" fontAlgn="auto" hangingPunct="1">
              <a:lnSpc>
                <a:spcPct val="90000"/>
              </a:lnSpc>
              <a:spcAft>
                <a:spcPts val="0"/>
              </a:spcAft>
              <a:buClr>
                <a:schemeClr val="accent2">
                  <a:lumMod val="60000"/>
                  <a:lumOff val="40000"/>
                </a:schemeClr>
              </a:buClr>
              <a:defRPr/>
            </a:pPr>
            <a:r>
              <a:rPr lang="en-US" sz="2800" dirty="0">
                <a:solidFill>
                  <a:schemeClr val="tx1">
                    <a:lumMod val="65000"/>
                    <a:lumOff val="35000"/>
                  </a:schemeClr>
                </a:solidFill>
              </a:rPr>
              <a:t>A</a:t>
            </a:r>
            <a:r>
              <a:rPr lang="en-US" sz="2800" dirty="0" smtClean="0">
                <a:solidFill>
                  <a:schemeClr val="tx1">
                    <a:lumMod val="65000"/>
                    <a:lumOff val="35000"/>
                  </a:schemeClr>
                </a:solidFill>
              </a:rPr>
              <a:t>re </a:t>
            </a:r>
            <a:r>
              <a:rPr lang="en-US" sz="2800" dirty="0">
                <a:solidFill>
                  <a:schemeClr val="tx1">
                    <a:lumMod val="65000"/>
                    <a:lumOff val="35000"/>
                  </a:schemeClr>
                </a:solidFill>
              </a:rPr>
              <a:t>well-connected</a:t>
            </a:r>
          </a:p>
          <a:p>
            <a:pPr eaLnBrk="1" fontAlgn="auto" hangingPunct="1">
              <a:lnSpc>
                <a:spcPct val="90000"/>
              </a:lnSpc>
              <a:spcAft>
                <a:spcPts val="0"/>
              </a:spcAft>
              <a:buClr>
                <a:schemeClr val="accent1">
                  <a:lumMod val="60000"/>
                  <a:lumOff val="40000"/>
                </a:schemeClr>
              </a:buClr>
              <a:defRPr/>
            </a:pPr>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D722CAC3-6DFD-4356-BD3A-5B7862BA8652}" type="slidenum">
              <a:rPr lang="en-US">
                <a:solidFill>
                  <a:schemeClr val="bg1"/>
                </a:solidFill>
              </a:rPr>
              <a:pPr>
                <a:defRPr/>
              </a:pPr>
              <a:t>74</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228600"/>
            <a:ext cx="8042275" cy="6064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Consider </a:t>
            </a:r>
            <a:r>
              <a:rPr lang="en-US" sz="3200" b="1" dirty="0" smtClean="0">
                <a:solidFill>
                  <a:schemeClr val="accent3"/>
                </a:solidFill>
                <a:latin typeface="Century Gothic" pitchFamily="34" charset="0"/>
                <a:cs typeface="Arial" pitchFamily="34" charset="0"/>
              </a:rPr>
              <a:t>These People</a:t>
            </a:r>
            <a:r>
              <a:rPr lang="en-US" sz="3200" b="1" dirty="0">
                <a:solidFill>
                  <a:schemeClr val="accent3"/>
                </a:solidFill>
                <a:latin typeface="Century Gothic" pitchFamily="34" charset="0"/>
                <a:cs typeface="Arial" pitchFamily="34" charset="0"/>
              </a:rPr>
              <a:t>:</a:t>
            </a:r>
          </a:p>
        </p:txBody>
      </p:sp>
      <p:sp>
        <p:nvSpPr>
          <p:cNvPr id="112642" name="Rectangle 3"/>
          <p:cNvSpPr>
            <a:spLocks noGrp="1" noChangeArrowheads="1"/>
          </p:cNvSpPr>
          <p:nvPr>
            <p:ph idx="1"/>
          </p:nvPr>
        </p:nvSpPr>
        <p:spPr>
          <a:xfrm>
            <a:off x="381000" y="990600"/>
            <a:ext cx="8305800" cy="5334000"/>
          </a:xfrm>
        </p:spPr>
        <p:txBody>
          <a:bodyPr/>
          <a:lstStyle/>
          <a:p>
            <a:pPr marL="0" indent="0" eaLnBrk="1" hangingPunct="1">
              <a:lnSpc>
                <a:spcPct val="120000"/>
              </a:lnSpc>
              <a:spcBef>
                <a:spcPts val="200"/>
              </a:spcBef>
              <a:spcAft>
                <a:spcPts val="200"/>
              </a:spcAft>
            </a:pPr>
            <a:r>
              <a:rPr lang="en-US" sz="2200" smtClean="0"/>
              <a:t> Current Drug Court Judges</a:t>
            </a:r>
          </a:p>
          <a:p>
            <a:pPr marL="0" indent="0" eaLnBrk="1" hangingPunct="1">
              <a:lnSpc>
                <a:spcPct val="120000"/>
              </a:lnSpc>
              <a:spcBef>
                <a:spcPts val="200"/>
              </a:spcBef>
              <a:spcAft>
                <a:spcPts val="200"/>
              </a:spcAft>
            </a:pPr>
            <a:r>
              <a:rPr lang="en-US" sz="2200" smtClean="0"/>
              <a:t> Retired Drug Court Judges</a:t>
            </a:r>
          </a:p>
          <a:p>
            <a:pPr marL="0" indent="0" eaLnBrk="1" hangingPunct="1">
              <a:lnSpc>
                <a:spcPct val="120000"/>
              </a:lnSpc>
              <a:spcBef>
                <a:spcPts val="200"/>
              </a:spcBef>
              <a:spcAft>
                <a:spcPts val="200"/>
              </a:spcAft>
            </a:pPr>
            <a:r>
              <a:rPr lang="en-US" sz="2200" smtClean="0"/>
              <a:t> Active or Retired Probation Staff</a:t>
            </a:r>
          </a:p>
          <a:p>
            <a:pPr marL="0" indent="0" eaLnBrk="1" hangingPunct="1">
              <a:lnSpc>
                <a:spcPct val="120000"/>
              </a:lnSpc>
              <a:spcBef>
                <a:spcPts val="200"/>
              </a:spcBef>
              <a:spcAft>
                <a:spcPts val="200"/>
              </a:spcAft>
            </a:pPr>
            <a:r>
              <a:rPr lang="en-US" sz="2200" smtClean="0"/>
              <a:t> Active or Retired Treatment Staff</a:t>
            </a:r>
          </a:p>
          <a:p>
            <a:pPr marL="0" indent="0" eaLnBrk="1" hangingPunct="1">
              <a:lnSpc>
                <a:spcPct val="120000"/>
              </a:lnSpc>
              <a:spcBef>
                <a:spcPts val="200"/>
              </a:spcBef>
              <a:spcAft>
                <a:spcPts val="200"/>
              </a:spcAft>
            </a:pPr>
            <a:r>
              <a:rPr lang="en-US" sz="2200" smtClean="0"/>
              <a:t> Active or Retired Defense Attorneys including Public </a:t>
            </a:r>
          </a:p>
          <a:p>
            <a:pPr marL="0" indent="0" eaLnBrk="1" hangingPunct="1">
              <a:lnSpc>
                <a:spcPct val="120000"/>
              </a:lnSpc>
              <a:spcBef>
                <a:spcPts val="200"/>
              </a:spcBef>
              <a:spcAft>
                <a:spcPts val="200"/>
              </a:spcAft>
              <a:buFont typeface="Wingdings 2" pitchFamily="18" charset="2"/>
              <a:buNone/>
            </a:pPr>
            <a:r>
              <a:rPr lang="en-US" sz="2200" smtClean="0"/>
              <a:t>	Defenders</a:t>
            </a:r>
          </a:p>
          <a:p>
            <a:pPr marL="0" indent="0" eaLnBrk="1" hangingPunct="1">
              <a:lnSpc>
                <a:spcPct val="120000"/>
              </a:lnSpc>
              <a:spcBef>
                <a:spcPts val="200"/>
              </a:spcBef>
              <a:spcAft>
                <a:spcPts val="200"/>
              </a:spcAft>
            </a:pPr>
            <a:r>
              <a:rPr lang="en-US" sz="2200" smtClean="0"/>
              <a:t> Active or Retired Prosecutors</a:t>
            </a:r>
          </a:p>
          <a:p>
            <a:pPr marL="0" indent="0" eaLnBrk="1" hangingPunct="1">
              <a:lnSpc>
                <a:spcPct val="120000"/>
              </a:lnSpc>
              <a:spcBef>
                <a:spcPts val="200"/>
              </a:spcBef>
              <a:spcAft>
                <a:spcPts val="200"/>
              </a:spcAft>
            </a:pPr>
            <a:r>
              <a:rPr lang="en-US" sz="2200" smtClean="0"/>
              <a:t> Active or Retired Peace Officers</a:t>
            </a:r>
          </a:p>
          <a:p>
            <a:pPr marL="0" indent="0" eaLnBrk="1" hangingPunct="1">
              <a:lnSpc>
                <a:spcPct val="120000"/>
              </a:lnSpc>
              <a:spcBef>
                <a:spcPts val="200"/>
              </a:spcBef>
              <a:spcAft>
                <a:spcPts val="200"/>
              </a:spcAft>
            </a:pPr>
            <a:r>
              <a:rPr lang="en-US" sz="2200" smtClean="0"/>
              <a:t> Drug Court Graduates</a:t>
            </a:r>
          </a:p>
          <a:p>
            <a:pPr marL="0" indent="0" eaLnBrk="1" hangingPunct="1">
              <a:lnSpc>
                <a:spcPct val="120000"/>
              </a:lnSpc>
              <a:spcBef>
                <a:spcPts val="200"/>
              </a:spcBef>
              <a:spcAft>
                <a:spcPts val="200"/>
              </a:spcAft>
            </a:pPr>
            <a:r>
              <a:rPr lang="en-US" sz="2200" smtClean="0"/>
              <a:t> Family Members of Program Participants</a:t>
            </a:r>
          </a:p>
          <a:p>
            <a:pPr marL="0" indent="0" eaLnBrk="1" hangingPunct="1">
              <a:lnSpc>
                <a:spcPct val="120000"/>
              </a:lnSpc>
              <a:spcBef>
                <a:spcPts val="200"/>
              </a:spcBef>
              <a:spcAft>
                <a:spcPts val="200"/>
              </a:spcAft>
            </a:pPr>
            <a:r>
              <a:rPr lang="en-US" sz="2200" smtClean="0"/>
              <a:t> Prominent Community Members whose sobriety efforts are 	already known in your community.</a:t>
            </a:r>
            <a:r>
              <a:rPr lang="en-US" sz="2000" smtClean="0"/>
              <a:t/>
            </a:r>
            <a:br>
              <a:rPr lang="en-US" sz="2000" smtClean="0"/>
            </a:br>
            <a:endParaRPr lang="en-US" sz="2000" smtClean="0"/>
          </a:p>
        </p:txBody>
      </p:sp>
      <p:sp>
        <p:nvSpPr>
          <p:cNvPr id="5" name="Slide Number Placeholder 4"/>
          <p:cNvSpPr>
            <a:spLocks noGrp="1"/>
          </p:cNvSpPr>
          <p:nvPr>
            <p:ph type="sldNum" sz="quarter" idx="12"/>
          </p:nvPr>
        </p:nvSpPr>
        <p:spPr/>
        <p:txBody>
          <a:bodyPr/>
          <a:lstStyle/>
          <a:p>
            <a:pPr>
              <a:defRPr/>
            </a:pPr>
            <a:fld id="{C4D88D3E-0EAA-4447-9B3D-FF229D57B380}" type="slidenum">
              <a:rPr lang="en-US">
                <a:solidFill>
                  <a:schemeClr val="bg1"/>
                </a:solidFill>
              </a:rPr>
              <a:pPr>
                <a:defRPr/>
              </a:pPr>
              <a:t>75</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04800"/>
            <a:ext cx="8229600" cy="762000"/>
          </a:xfrm>
        </p:spPr>
        <p:txBody>
          <a:bodyPr rtlCol="0">
            <a:noAutofit/>
          </a:bodyPr>
          <a:lstStyle/>
          <a:p>
            <a:pPr marL="762000" indent="-762000" algn="r" eaLnBrk="1" fontAlgn="auto" hangingPunct="1">
              <a:spcAft>
                <a:spcPts val="0"/>
              </a:spcAft>
              <a:defRPr/>
            </a:pPr>
            <a:r>
              <a:rPr lang="en-US" sz="3200" b="1" dirty="0">
                <a:solidFill>
                  <a:schemeClr val="accent3"/>
                </a:solidFill>
                <a:latin typeface="Century Gothic" pitchFamily="34" charset="0"/>
                <a:cs typeface="Arial" pitchFamily="34" charset="0"/>
              </a:rPr>
              <a:t>Create a </a:t>
            </a:r>
            <a:r>
              <a:rPr lang="en-US" sz="3200" b="1" dirty="0" smtClean="0">
                <a:solidFill>
                  <a:schemeClr val="accent3"/>
                </a:solidFill>
                <a:latin typeface="Century Gothic" pitchFamily="34" charset="0"/>
                <a:cs typeface="Arial" pitchFamily="34" charset="0"/>
              </a:rPr>
              <a:t>Name For Your Fund</a:t>
            </a:r>
            <a:endParaRPr lang="en-US" sz="3200" b="1" dirty="0">
              <a:solidFill>
                <a:schemeClr val="accent3"/>
              </a:solidFill>
              <a:latin typeface="Century Gothic" pitchFamily="34" charset="0"/>
              <a:cs typeface="Arial" pitchFamily="34" charset="0"/>
            </a:endParaRPr>
          </a:p>
        </p:txBody>
      </p:sp>
      <p:sp>
        <p:nvSpPr>
          <p:cNvPr id="114690" name="Rectangle 3"/>
          <p:cNvSpPr>
            <a:spLocks noGrp="1" noChangeArrowheads="1"/>
          </p:cNvSpPr>
          <p:nvPr>
            <p:ph idx="1"/>
          </p:nvPr>
        </p:nvSpPr>
        <p:spPr>
          <a:xfrm>
            <a:off x="457200" y="1295400"/>
            <a:ext cx="8229600" cy="4830763"/>
          </a:xfrm>
        </p:spPr>
        <p:txBody>
          <a:bodyPr/>
          <a:lstStyle/>
          <a:p>
            <a:pPr eaLnBrk="1" hangingPunct="1">
              <a:lnSpc>
                <a:spcPct val="80000"/>
              </a:lnSpc>
            </a:pPr>
            <a:endParaRPr lang="en-US" sz="2800" smtClean="0"/>
          </a:p>
          <a:p>
            <a:pPr eaLnBrk="1" hangingPunct="1">
              <a:lnSpc>
                <a:spcPct val="80000"/>
              </a:lnSpc>
            </a:pPr>
            <a:r>
              <a:rPr lang="en-US" sz="2800" b="1" smtClean="0"/>
              <a:t>Collect $500 - $1,000 for the initial contribution to your fund.</a:t>
            </a:r>
            <a:endParaRPr lang="en-US" sz="2600" b="1" smtClean="0"/>
          </a:p>
          <a:p>
            <a:pPr lvl="1" eaLnBrk="1" hangingPunct="1">
              <a:lnSpc>
                <a:spcPct val="80000"/>
              </a:lnSpc>
            </a:pPr>
            <a:r>
              <a:rPr lang="en-US" sz="2800" smtClean="0"/>
              <a:t>It is in your best interest to open your fund with a good sum of money.</a:t>
            </a:r>
          </a:p>
          <a:p>
            <a:pPr lvl="1" eaLnBrk="1" hangingPunct="1">
              <a:lnSpc>
                <a:spcPct val="80000"/>
              </a:lnSpc>
            </a:pPr>
            <a:r>
              <a:rPr lang="en-US" sz="2800" u="sng" smtClean="0"/>
              <a:t>Reason:</a:t>
            </a:r>
            <a:r>
              <a:rPr lang="en-US" sz="2800" smtClean="0"/>
              <a:t>  as soon as your local partners know you have a fund to help with participant needs, you will be asked for assistance.</a:t>
            </a:r>
          </a:p>
          <a:p>
            <a:pPr lvl="1" eaLnBrk="1" hangingPunct="1">
              <a:lnSpc>
                <a:spcPct val="80000"/>
              </a:lnSpc>
            </a:pPr>
            <a:r>
              <a:rPr lang="en-US" sz="2800" smtClean="0"/>
              <a:t>You want your  Local Advisory Board to be able to consider those requests without being depleted</a:t>
            </a:r>
          </a:p>
          <a:p>
            <a:pPr lvl="1" eaLnBrk="1" hangingPunct="1">
              <a:lnSpc>
                <a:spcPct val="80000"/>
              </a:lnSpc>
            </a:pPr>
            <a:endParaRPr lang="en-US" smtClean="0"/>
          </a:p>
          <a:p>
            <a:pPr eaLnBrk="1" hangingPunct="1">
              <a:lnSpc>
                <a:spcPct val="80000"/>
              </a:lnSpc>
              <a:buFontTx/>
              <a:buNone/>
            </a:pPr>
            <a:endParaRPr lang="en-US" sz="2000" smtClean="0"/>
          </a:p>
        </p:txBody>
      </p:sp>
      <p:sp>
        <p:nvSpPr>
          <p:cNvPr id="5" name="Slide Number Placeholder 4"/>
          <p:cNvSpPr>
            <a:spLocks noGrp="1"/>
          </p:cNvSpPr>
          <p:nvPr>
            <p:ph type="sldNum" sz="quarter" idx="12"/>
          </p:nvPr>
        </p:nvSpPr>
        <p:spPr/>
        <p:txBody>
          <a:bodyPr/>
          <a:lstStyle/>
          <a:p>
            <a:pPr>
              <a:defRPr/>
            </a:pPr>
            <a:fld id="{0562B705-56F5-47B2-8064-324C38EC865F}" type="slidenum">
              <a:rPr lang="en-US">
                <a:solidFill>
                  <a:schemeClr val="bg1"/>
                </a:solidFill>
              </a:rPr>
              <a:pPr>
                <a:defRPr/>
              </a:pPr>
              <a:t>76</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Complete &amp; </a:t>
            </a:r>
            <a:r>
              <a:rPr lang="en-US" sz="3200" b="1" dirty="0" smtClean="0">
                <a:solidFill>
                  <a:schemeClr val="accent3"/>
                </a:solidFill>
                <a:latin typeface="Century Gothic" pitchFamily="34" charset="0"/>
                <a:cs typeface="Arial" pitchFamily="34" charset="0"/>
              </a:rPr>
              <a:t>Submit </a:t>
            </a:r>
            <a:r>
              <a:rPr lang="en-US" sz="3200" b="1" dirty="0">
                <a:solidFill>
                  <a:schemeClr val="accent3"/>
                </a:solidFill>
                <a:latin typeface="Century Gothic" pitchFamily="34" charset="0"/>
                <a:cs typeface="Arial" pitchFamily="34" charset="0"/>
              </a:rPr>
              <a:t/>
            </a:r>
            <a:br>
              <a:rPr lang="en-US" sz="3200" b="1" dirty="0">
                <a:solidFill>
                  <a:schemeClr val="accent3"/>
                </a:solidFill>
                <a:latin typeface="Century Gothic" pitchFamily="34" charset="0"/>
                <a:cs typeface="Arial" pitchFamily="34" charset="0"/>
              </a:rPr>
            </a:br>
            <a:endParaRPr lang="en-US" sz="3200" b="1" dirty="0">
              <a:solidFill>
                <a:schemeClr val="accent3"/>
              </a:solidFill>
              <a:latin typeface="Century Gothic" pitchFamily="34" charset="0"/>
              <a:cs typeface="Arial" pitchFamily="34" charset="0"/>
            </a:endParaRPr>
          </a:p>
        </p:txBody>
      </p:sp>
      <p:sp>
        <p:nvSpPr>
          <p:cNvPr id="115714" name="Rectangle 3"/>
          <p:cNvSpPr>
            <a:spLocks noGrp="1" noChangeArrowheads="1"/>
          </p:cNvSpPr>
          <p:nvPr>
            <p:ph idx="1"/>
          </p:nvPr>
        </p:nvSpPr>
        <p:spPr>
          <a:xfrm>
            <a:off x="549275" y="1600200"/>
            <a:ext cx="6384925" cy="4343400"/>
          </a:xfrm>
        </p:spPr>
        <p:txBody>
          <a:bodyPr/>
          <a:lstStyle/>
          <a:p>
            <a:pPr eaLnBrk="1" hangingPunct="1"/>
            <a:endParaRPr lang="en-US" sz="2800" smtClean="0"/>
          </a:p>
          <a:p>
            <a:pPr lvl="1" eaLnBrk="1" hangingPunct="1"/>
            <a:r>
              <a:rPr lang="en-US" sz="2800" smtClean="0"/>
              <a:t>A Field of Interest Agreement    (see </a:t>
            </a:r>
            <a:r>
              <a:rPr lang="en-US" sz="2800" i="1" smtClean="0"/>
              <a:t>“Getting Started”</a:t>
            </a:r>
            <a:r>
              <a:rPr lang="en-US" sz="2800" smtClean="0"/>
              <a:t> on website)</a:t>
            </a:r>
          </a:p>
          <a:p>
            <a:pPr lvl="1" eaLnBrk="1" hangingPunct="1">
              <a:buFont typeface="Wingdings 2" pitchFamily="18" charset="2"/>
              <a:buNone/>
            </a:pPr>
            <a:endParaRPr lang="en-US" sz="2800" smtClean="0"/>
          </a:p>
          <a:p>
            <a:pPr lvl="1" eaLnBrk="1" hangingPunct="1"/>
            <a:r>
              <a:rPr lang="en-US" sz="2800" smtClean="0"/>
              <a:t>A Donor Advised Fund Form  	  (see </a:t>
            </a:r>
            <a:r>
              <a:rPr lang="en-US" sz="2800" i="1" smtClean="0"/>
              <a:t>“Getting Started”</a:t>
            </a:r>
            <a:r>
              <a:rPr lang="en-US" sz="2800" smtClean="0"/>
              <a:t> on website)</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6B5AABED-E53C-4798-A852-B82D106D6E62}" type="slidenum">
              <a:rPr lang="en-US">
                <a:solidFill>
                  <a:schemeClr val="bg1"/>
                </a:solidFill>
              </a:rPr>
              <a:pPr>
                <a:defRPr/>
              </a:pPr>
              <a:t>77</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Mendocino County </a:t>
            </a:r>
            <a:r>
              <a:rPr lang="en-US" sz="3200" b="1" dirty="0" smtClean="0">
                <a:solidFill>
                  <a:schemeClr val="accent3"/>
                </a:solidFill>
                <a:latin typeface="Century Gothic" pitchFamily="34" charset="0"/>
                <a:cs typeface="Arial" pitchFamily="34" charset="0"/>
              </a:rPr>
              <a:t/>
            </a:r>
            <a:br>
              <a:rPr lang="en-US" sz="3200" b="1" dirty="0" smtClean="0">
                <a:solidFill>
                  <a:schemeClr val="accent3"/>
                </a:solidFill>
                <a:latin typeface="Century Gothic" pitchFamily="34" charset="0"/>
                <a:cs typeface="Arial" pitchFamily="34" charset="0"/>
              </a:rPr>
            </a:br>
            <a:r>
              <a:rPr lang="en-US" sz="3200" b="1" dirty="0" smtClean="0">
                <a:solidFill>
                  <a:schemeClr val="accent3"/>
                </a:solidFill>
                <a:latin typeface="Century Gothic" pitchFamily="34" charset="0"/>
                <a:cs typeface="Arial" pitchFamily="34" charset="0"/>
              </a:rPr>
              <a:t>Local </a:t>
            </a:r>
            <a:r>
              <a:rPr lang="en-US" sz="3200" b="1" dirty="0">
                <a:solidFill>
                  <a:schemeClr val="accent3"/>
                </a:solidFill>
                <a:latin typeface="Century Gothic" pitchFamily="34" charset="0"/>
                <a:cs typeface="Arial" pitchFamily="34" charset="0"/>
              </a:rPr>
              <a:t>Advisory Board Members</a:t>
            </a:r>
          </a:p>
        </p:txBody>
      </p:sp>
      <p:pic>
        <p:nvPicPr>
          <p:cNvPr id="41988" name="Picture 4" descr="1-27-12 004"/>
          <p:cNvPicPr>
            <a:picLocks noGrp="1" noChangeAspect="1" noChangeArrowheads="1"/>
          </p:cNvPicPr>
          <p:nvPr>
            <p:ph idx="1"/>
          </p:nvPr>
        </p:nvPicPr>
        <p:blipFill>
          <a:blip r:embed="rId2" cstate="print"/>
          <a:srcRect t="13995" b="13995"/>
          <a:stretch>
            <a:fillRect/>
          </a:stretch>
        </p:blipFill>
        <p:spPr>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B0E0DF67-55F9-49E0-8F98-963569BF70BD}" type="slidenum">
              <a:rPr lang="en-US">
                <a:solidFill>
                  <a:schemeClr val="bg1"/>
                </a:solidFill>
              </a:rPr>
              <a:pPr>
                <a:defRPr/>
              </a:pPr>
              <a:t>78</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Mendocino County </a:t>
            </a:r>
            <a:br>
              <a:rPr lang="en-US" sz="3200" b="1" dirty="0">
                <a:solidFill>
                  <a:schemeClr val="accent3"/>
                </a:solidFill>
                <a:latin typeface="Century Gothic" pitchFamily="34" charset="0"/>
                <a:cs typeface="Arial" pitchFamily="34" charset="0"/>
              </a:rPr>
            </a:br>
            <a:r>
              <a:rPr lang="en-US" sz="3200" b="1" dirty="0">
                <a:solidFill>
                  <a:schemeClr val="accent3"/>
                </a:solidFill>
                <a:latin typeface="Century Gothic" pitchFamily="34" charset="0"/>
                <a:cs typeface="Arial" pitchFamily="34" charset="0"/>
              </a:rPr>
              <a:t>Friends of Drug Court Fund</a:t>
            </a:r>
          </a:p>
        </p:txBody>
      </p:sp>
      <p:sp>
        <p:nvSpPr>
          <p:cNvPr id="117762" name="Rectangle 3"/>
          <p:cNvSpPr>
            <a:spLocks noGrp="1" noChangeArrowheads="1"/>
          </p:cNvSpPr>
          <p:nvPr>
            <p:ph idx="1"/>
          </p:nvPr>
        </p:nvSpPr>
        <p:spPr/>
        <p:txBody>
          <a:bodyPr/>
          <a:lstStyle/>
          <a:p>
            <a:pPr eaLnBrk="1" hangingPunct="1">
              <a:buFontTx/>
              <a:buNone/>
            </a:pPr>
            <a:endParaRPr lang="en-US" sz="2800" smtClean="0">
              <a:cs typeface="Arial" charset="0"/>
            </a:endParaRPr>
          </a:p>
          <a:p>
            <a:pPr eaLnBrk="1" hangingPunct="1">
              <a:buFontTx/>
              <a:buNone/>
            </a:pPr>
            <a:r>
              <a:rPr lang="en-US" sz="2800" smtClean="0">
                <a:cs typeface="Arial" charset="0"/>
              </a:rPr>
              <a:t>Friends of Drug Court was established in May 2005 as a fund under the auspices of the Mendocino County Community Foundation </a:t>
            </a:r>
            <a:r>
              <a:rPr lang="en-US" sz="2800" u="sng" smtClean="0">
                <a:cs typeface="Arial" charset="0"/>
              </a:rPr>
              <a:t>to make grants to organizations</a:t>
            </a:r>
            <a:r>
              <a:rPr lang="en-US" sz="2800" smtClean="0">
                <a:cs typeface="Arial" charset="0"/>
              </a:rPr>
              <a:t> that support Drug Court participants and their families in meeting needs not covered by other means.</a:t>
            </a:r>
          </a:p>
        </p:txBody>
      </p:sp>
      <p:sp>
        <p:nvSpPr>
          <p:cNvPr id="5" name="Slide Number Placeholder 4"/>
          <p:cNvSpPr>
            <a:spLocks noGrp="1"/>
          </p:cNvSpPr>
          <p:nvPr>
            <p:ph type="sldNum" sz="quarter" idx="12"/>
          </p:nvPr>
        </p:nvSpPr>
        <p:spPr/>
        <p:txBody>
          <a:bodyPr/>
          <a:lstStyle/>
          <a:p>
            <a:pPr>
              <a:defRPr/>
            </a:pPr>
            <a:fld id="{CC6B3AC2-D3C7-4084-A9F0-EDA46108BC61}" type="slidenum">
              <a:rPr lang="en-US">
                <a:solidFill>
                  <a:schemeClr val="bg1"/>
                </a:solidFill>
              </a:rPr>
              <a:pPr>
                <a:defRPr/>
              </a:pPr>
              <a:t>79</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22313"/>
          </a:xfrm>
        </p:spPr>
        <p:txBody>
          <a:bodyPr rtlCol="0">
            <a:normAutofit/>
          </a:bodyPr>
          <a:lstStyle/>
          <a:p>
            <a:pPr algn="r" eaLnBrk="1" fontAlgn="auto" hangingPunct="1">
              <a:spcAft>
                <a:spcPts val="0"/>
              </a:spcAft>
              <a:defRPr/>
            </a:pPr>
            <a:r>
              <a:rPr lang="en-US" sz="4000" b="1" dirty="0" smtClean="0">
                <a:solidFill>
                  <a:schemeClr val="accent3"/>
                </a:solidFill>
                <a:latin typeface="Century Gothic" pitchFamily="34" charset="0"/>
              </a:rPr>
              <a:t>Roles of the Board </a:t>
            </a:r>
            <a:endParaRPr lang="en-US" sz="4000" dirty="0">
              <a:solidFill>
                <a:schemeClr val="accent3"/>
              </a:solidFill>
              <a:latin typeface="Century Gothic" pitchFamily="34" charset="0"/>
            </a:endParaRPr>
          </a:p>
        </p:txBody>
      </p:sp>
      <p:sp>
        <p:nvSpPr>
          <p:cNvPr id="30722" name="Content Placeholder 2"/>
          <p:cNvSpPr>
            <a:spLocks noGrp="1"/>
          </p:cNvSpPr>
          <p:nvPr>
            <p:ph idx="1"/>
          </p:nvPr>
        </p:nvSpPr>
        <p:spPr>
          <a:xfrm>
            <a:off x="304800" y="1371600"/>
            <a:ext cx="4038600" cy="4930775"/>
          </a:xfrm>
        </p:spPr>
        <p:txBody>
          <a:bodyPr/>
          <a:lstStyle/>
          <a:p>
            <a:pPr eaLnBrk="1" hangingPunct="1"/>
            <a:r>
              <a:rPr lang="en-US" sz="2800" smtClean="0"/>
              <a:t>Garnering community support</a:t>
            </a:r>
          </a:p>
          <a:p>
            <a:pPr eaLnBrk="1" hangingPunct="1"/>
            <a:r>
              <a:rPr lang="en-US" sz="2800" smtClean="0"/>
              <a:t>Advocating for drug courts  with local elected officials and policymakers</a:t>
            </a:r>
          </a:p>
          <a:p>
            <a:pPr eaLnBrk="1" hangingPunct="1"/>
            <a:r>
              <a:rPr lang="en-US" sz="2800" smtClean="0"/>
              <a:t>Balancing ethical concerns for current judges and staff</a:t>
            </a:r>
          </a:p>
        </p:txBody>
      </p:sp>
      <p:pic>
        <p:nvPicPr>
          <p:cNvPr id="5" name="Picture 4" descr="STARBreakfast01.jpg"/>
          <p:cNvPicPr>
            <a:picLocks noChangeAspect="1"/>
          </p:cNvPicPr>
          <p:nvPr/>
        </p:nvPicPr>
        <p:blipFill>
          <a:blip r:embed="rId2" cstate="print"/>
          <a:srcRect l="12500" r="6944" b="18880"/>
          <a:stretch>
            <a:fillRect/>
          </a:stretch>
        </p:blipFill>
        <p:spPr>
          <a:xfrm>
            <a:off x="4572000" y="1676400"/>
            <a:ext cx="395616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648200" y="4800600"/>
            <a:ext cx="3581400" cy="1077913"/>
          </a:xfrm>
          <a:prstGeom prst="rect">
            <a:avLst/>
          </a:prstGeom>
          <a:noFill/>
        </p:spPr>
        <p:txBody>
          <a:bodyPr>
            <a:spAutoFit/>
          </a:bodyPr>
          <a:lstStyle/>
          <a:p>
            <a:pPr fontAlgn="auto">
              <a:spcBef>
                <a:spcPts val="0"/>
              </a:spcBef>
              <a:spcAft>
                <a:spcPts val="0"/>
              </a:spcAft>
              <a:defRPr/>
            </a:pPr>
            <a:r>
              <a:rPr lang="en-US" sz="1600" b="1" dirty="0">
                <a:solidFill>
                  <a:schemeClr val="tx1">
                    <a:lumMod val="50000"/>
                    <a:lumOff val="50000"/>
                  </a:schemeClr>
                </a:solidFill>
                <a:latin typeface="Century Gothic"/>
                <a:cs typeface="+mn-cs"/>
              </a:rPr>
              <a:t>Board Member Deborah Keyser and Texas State Senator John </a:t>
            </a:r>
            <a:r>
              <a:rPr lang="en-US" sz="1600" b="1" dirty="0" err="1">
                <a:solidFill>
                  <a:schemeClr val="tx1">
                    <a:lumMod val="50000"/>
                    <a:lumOff val="50000"/>
                  </a:schemeClr>
                </a:solidFill>
                <a:latin typeface="Century Gothic"/>
                <a:cs typeface="+mn-cs"/>
              </a:rPr>
              <a:t>Whitmire</a:t>
            </a:r>
            <a:r>
              <a:rPr lang="en-US" sz="1600" b="1" dirty="0">
                <a:solidFill>
                  <a:schemeClr val="tx1">
                    <a:lumMod val="50000"/>
                    <a:lumOff val="50000"/>
                  </a:schemeClr>
                </a:solidFill>
                <a:latin typeface="Century Gothic"/>
                <a:cs typeface="+mn-cs"/>
              </a:rPr>
              <a:t> at Annual Foundation Breakfast</a:t>
            </a:r>
          </a:p>
        </p:txBody>
      </p:sp>
      <p:sp>
        <p:nvSpPr>
          <p:cNvPr id="8" name="Slide Number Placeholder 7"/>
          <p:cNvSpPr>
            <a:spLocks noGrp="1"/>
          </p:cNvSpPr>
          <p:nvPr>
            <p:ph type="sldNum" sz="quarter" idx="12"/>
          </p:nvPr>
        </p:nvSpPr>
        <p:spPr/>
        <p:txBody>
          <a:bodyPr/>
          <a:lstStyle/>
          <a:p>
            <a:pPr>
              <a:defRPr/>
            </a:pPr>
            <a:fld id="{DACD86D3-17AB-4AA5-8BF1-8800BC684346}" type="slidenum">
              <a:rPr lang="en-US">
                <a:solidFill>
                  <a:schemeClr val="bg1"/>
                </a:solidFill>
              </a:rPr>
              <a:pPr>
                <a:defRPr/>
              </a:pPr>
              <a:t>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228600"/>
            <a:ext cx="8042275" cy="8350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Who are the </a:t>
            </a:r>
            <a:r>
              <a:rPr lang="en-US" sz="3200" b="1" dirty="0" smtClean="0">
                <a:solidFill>
                  <a:schemeClr val="accent3"/>
                </a:solidFill>
                <a:latin typeface="Century Gothic" pitchFamily="34" charset="0"/>
                <a:cs typeface="Arial" pitchFamily="34" charset="0"/>
              </a:rPr>
              <a:t>Donors</a:t>
            </a:r>
            <a:r>
              <a:rPr lang="en-US" sz="3200" b="1" dirty="0">
                <a:solidFill>
                  <a:schemeClr val="accent3"/>
                </a:solidFill>
                <a:latin typeface="Century Gothic" pitchFamily="34" charset="0"/>
                <a:cs typeface="Arial" pitchFamily="34" charset="0"/>
              </a:rPr>
              <a:t>?</a:t>
            </a:r>
          </a:p>
        </p:txBody>
      </p:sp>
      <p:sp>
        <p:nvSpPr>
          <p:cNvPr id="118786" name="Rectangle 3"/>
          <p:cNvSpPr>
            <a:spLocks noGrp="1" noChangeArrowheads="1"/>
          </p:cNvSpPr>
          <p:nvPr>
            <p:ph idx="1"/>
          </p:nvPr>
        </p:nvSpPr>
        <p:spPr>
          <a:xfrm>
            <a:off x="533400" y="1447800"/>
            <a:ext cx="8042275" cy="4343400"/>
          </a:xfrm>
        </p:spPr>
        <p:txBody>
          <a:bodyPr/>
          <a:lstStyle/>
          <a:p>
            <a:pPr eaLnBrk="1" hangingPunct="1"/>
            <a:r>
              <a:rPr lang="en-US" sz="2800" smtClean="0">
                <a:cs typeface="Arial" charset="0"/>
              </a:rPr>
              <a:t>People you know and people you don’t know</a:t>
            </a:r>
          </a:p>
          <a:p>
            <a:pPr eaLnBrk="1" hangingPunct="1"/>
            <a:r>
              <a:rPr lang="en-US" sz="2800" smtClean="0">
                <a:cs typeface="Arial" charset="0"/>
              </a:rPr>
              <a:t>Anonymous donors who read your story in the paper</a:t>
            </a:r>
          </a:p>
          <a:p>
            <a:pPr eaLnBrk="1" hangingPunct="1"/>
            <a:r>
              <a:rPr lang="en-US" sz="2800" smtClean="0">
                <a:cs typeface="Arial" charset="0"/>
              </a:rPr>
              <a:t>City Council members after City Council has denied you</a:t>
            </a:r>
          </a:p>
          <a:p>
            <a:pPr eaLnBrk="1" hangingPunct="1"/>
            <a:r>
              <a:rPr lang="en-US" sz="2800" smtClean="0">
                <a:cs typeface="Arial" charset="0"/>
              </a:rPr>
              <a:t>Corporations here at the NADCP Conference (Orasure)</a:t>
            </a:r>
          </a:p>
        </p:txBody>
      </p:sp>
      <p:sp>
        <p:nvSpPr>
          <p:cNvPr id="5" name="Slide Number Placeholder 4"/>
          <p:cNvSpPr>
            <a:spLocks noGrp="1"/>
          </p:cNvSpPr>
          <p:nvPr>
            <p:ph type="sldNum" sz="quarter" idx="12"/>
          </p:nvPr>
        </p:nvSpPr>
        <p:spPr/>
        <p:txBody>
          <a:bodyPr/>
          <a:lstStyle/>
          <a:p>
            <a:pPr>
              <a:defRPr/>
            </a:pPr>
            <a:fld id="{B9E3074B-8441-4271-B712-3FF6C954E3DF}" type="slidenum">
              <a:rPr lang="en-US">
                <a:solidFill>
                  <a:schemeClr val="bg1"/>
                </a:solidFill>
              </a:rPr>
              <a:pPr>
                <a:defRPr/>
              </a:pPr>
              <a:t>80</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rtlCol="0">
            <a:noAutofit/>
          </a:bodyPr>
          <a:lstStyle/>
          <a:p>
            <a:pPr eaLnBrk="1" fontAlgn="auto" hangingPunct="1">
              <a:spcAft>
                <a:spcPts val="0"/>
              </a:spcAft>
              <a:defRPr/>
            </a:pPr>
            <a:r>
              <a:rPr lang="en-US" sz="3200" b="1" dirty="0">
                <a:solidFill>
                  <a:schemeClr val="accent3"/>
                </a:solidFill>
                <a:latin typeface="Century Gothic" pitchFamily="34" charset="0"/>
                <a:cs typeface="Arial" pitchFamily="34" charset="0"/>
              </a:rPr>
              <a:t>Phil thanking </a:t>
            </a:r>
            <a:r>
              <a:rPr lang="en-US" sz="3200" b="1" dirty="0" err="1">
                <a:solidFill>
                  <a:schemeClr val="accent3"/>
                </a:solidFill>
                <a:latin typeface="Century Gothic" pitchFamily="34" charset="0"/>
                <a:cs typeface="Arial" pitchFamily="34" charset="0"/>
              </a:rPr>
              <a:t>OraSure</a:t>
            </a:r>
            <a:r>
              <a:rPr lang="en-US" sz="3200" b="1" dirty="0">
                <a:solidFill>
                  <a:schemeClr val="accent3"/>
                </a:solidFill>
                <a:latin typeface="Century Gothic" pitchFamily="34" charset="0"/>
                <a:cs typeface="Arial" pitchFamily="34" charset="0"/>
              </a:rPr>
              <a:t> for a donation at last year’s NADCP Conference</a:t>
            </a:r>
          </a:p>
        </p:txBody>
      </p:sp>
      <p:sp>
        <p:nvSpPr>
          <p:cNvPr id="119810" name="Rectangle 3"/>
          <p:cNvSpPr>
            <a:spLocks noGrp="1" noChangeArrowheads="1"/>
          </p:cNvSpPr>
          <p:nvPr>
            <p:ph idx="1"/>
          </p:nvPr>
        </p:nvSpPr>
        <p:spPr/>
        <p:txBody>
          <a:bodyPr/>
          <a:lstStyle/>
          <a:p>
            <a:pPr eaLnBrk="1" hangingPunct="1">
              <a:buFontTx/>
              <a:buNone/>
            </a:pPr>
            <a:endParaRPr lang="en-US" smtClean="0"/>
          </a:p>
        </p:txBody>
      </p:sp>
      <p:pic>
        <p:nvPicPr>
          <p:cNvPr id="119811" name="Picture 4" descr="Certificate of Appreciation 7-11"/>
          <p:cNvPicPr>
            <a:picLocks noChangeAspect="1" noChangeArrowheads="1"/>
          </p:cNvPicPr>
          <p:nvPr/>
        </p:nvPicPr>
        <p:blipFill>
          <a:blip r:embed="rId2"/>
          <a:srcRect/>
          <a:stretch>
            <a:fillRect/>
          </a:stretch>
        </p:blipFill>
        <p:spPr bwMode="auto">
          <a:xfrm>
            <a:off x="457200" y="1524000"/>
            <a:ext cx="8001000" cy="4495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9DDA048-0D34-4232-B1C9-B90F30CD9EDA}" type="slidenum">
              <a:rPr lang="en-US">
                <a:solidFill>
                  <a:schemeClr val="bg1"/>
                </a:solidFill>
              </a:rPr>
              <a:pPr>
                <a:defRPr/>
              </a:pPr>
              <a:t>81</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533400" y="304800"/>
            <a:ext cx="8042275" cy="835025"/>
          </a:xfrm>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cs typeface="Arial" pitchFamily="34" charset="0"/>
              </a:rPr>
              <a:t>Also</a:t>
            </a:r>
            <a:r>
              <a:rPr lang="en-US" sz="3200" b="1" dirty="0">
                <a:solidFill>
                  <a:schemeClr val="accent3"/>
                </a:solidFill>
                <a:latin typeface="Century Gothic" pitchFamily="34" charset="0"/>
                <a:cs typeface="Arial" pitchFamily="34" charset="0"/>
              </a:rPr>
              <a:t>…</a:t>
            </a:r>
          </a:p>
        </p:txBody>
      </p:sp>
      <p:sp>
        <p:nvSpPr>
          <p:cNvPr id="120834" name="Rectangle 5"/>
          <p:cNvSpPr>
            <a:spLocks noGrp="1" noChangeArrowheads="1"/>
          </p:cNvSpPr>
          <p:nvPr>
            <p:ph idx="1"/>
          </p:nvPr>
        </p:nvSpPr>
        <p:spPr/>
        <p:txBody>
          <a:bodyPr/>
          <a:lstStyle/>
          <a:p>
            <a:pPr eaLnBrk="1" hangingPunct="1"/>
            <a:r>
              <a:rPr lang="en-US" sz="2800" smtClean="0"/>
              <a:t>County Bar Associations</a:t>
            </a:r>
          </a:p>
          <a:p>
            <a:pPr eaLnBrk="1" hangingPunct="1"/>
            <a:r>
              <a:rPr lang="en-US" sz="2800" smtClean="0"/>
              <a:t>Members of “The Other Bar”</a:t>
            </a:r>
          </a:p>
          <a:p>
            <a:pPr eaLnBrk="1" hangingPunct="1"/>
            <a:r>
              <a:rPr lang="en-US" sz="2800" smtClean="0"/>
              <a:t>Family members of program graduates</a:t>
            </a:r>
          </a:p>
          <a:p>
            <a:pPr eaLnBrk="1" hangingPunct="1"/>
            <a:r>
              <a:rPr lang="en-US" sz="2800" smtClean="0"/>
              <a:t>The Soroptomists and PEO as they are interested in helping women</a:t>
            </a:r>
          </a:p>
        </p:txBody>
      </p:sp>
      <p:sp>
        <p:nvSpPr>
          <p:cNvPr id="5" name="Slide Number Placeholder 4"/>
          <p:cNvSpPr>
            <a:spLocks noGrp="1"/>
          </p:cNvSpPr>
          <p:nvPr>
            <p:ph type="sldNum" sz="quarter" idx="12"/>
          </p:nvPr>
        </p:nvSpPr>
        <p:spPr/>
        <p:txBody>
          <a:bodyPr/>
          <a:lstStyle/>
          <a:p>
            <a:pPr>
              <a:defRPr/>
            </a:pPr>
            <a:fld id="{71C4E100-E198-488E-87E1-73F3B531A0A3}" type="slidenum">
              <a:rPr lang="en-US">
                <a:solidFill>
                  <a:schemeClr val="bg1"/>
                </a:solidFill>
              </a:rPr>
              <a:pPr>
                <a:defRPr/>
              </a:pPr>
              <a:t>82</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cs typeface="Arial" pitchFamily="34" charset="0"/>
              </a:rPr>
              <a:t>…And</a:t>
            </a:r>
            <a:endParaRPr lang="en-US" sz="3200" b="1" dirty="0">
              <a:solidFill>
                <a:schemeClr val="accent3"/>
              </a:solidFill>
              <a:latin typeface="Century Gothic" pitchFamily="34" charset="0"/>
              <a:cs typeface="Arial" pitchFamily="34" charset="0"/>
            </a:endParaRPr>
          </a:p>
        </p:txBody>
      </p:sp>
      <p:sp>
        <p:nvSpPr>
          <p:cNvPr id="121858" name="Rectangle 3"/>
          <p:cNvSpPr>
            <a:spLocks noGrp="1" noChangeArrowheads="1"/>
          </p:cNvSpPr>
          <p:nvPr>
            <p:ph idx="1"/>
          </p:nvPr>
        </p:nvSpPr>
        <p:spPr>
          <a:xfrm>
            <a:off x="533400" y="1905000"/>
            <a:ext cx="8042275" cy="4343400"/>
          </a:xfrm>
        </p:spPr>
        <p:txBody>
          <a:bodyPr/>
          <a:lstStyle/>
          <a:p>
            <a:pPr eaLnBrk="1" hangingPunct="1"/>
            <a:r>
              <a:rPr lang="en-US" sz="2800" smtClean="0"/>
              <a:t>Your Sheriff and District Attorney who may share asset forfeiture funds if you ask.</a:t>
            </a:r>
          </a:p>
          <a:p>
            <a:pPr eaLnBrk="1" hangingPunct="1"/>
            <a:r>
              <a:rPr lang="en-US" sz="2800" smtClean="0"/>
              <a:t>Judges when asked by another judge</a:t>
            </a:r>
          </a:p>
          <a:p>
            <a:pPr eaLnBrk="1" hangingPunct="1"/>
            <a:r>
              <a:rPr lang="en-US" sz="2800" smtClean="0"/>
              <a:t>The people with whom you have relationships!!!!</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709E15C9-9E4A-4412-A0F3-B39C630CD1FD}" type="slidenum">
              <a:rPr lang="en-US">
                <a:solidFill>
                  <a:schemeClr val="bg1"/>
                </a:solidFill>
              </a:rPr>
              <a:pPr>
                <a:defRPr/>
              </a:pPr>
              <a:t>83</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Fundraisers that </a:t>
            </a:r>
            <a:r>
              <a:rPr lang="en-US" sz="3200" b="1" dirty="0" smtClean="0">
                <a:solidFill>
                  <a:schemeClr val="accent3"/>
                </a:solidFill>
                <a:latin typeface="Century Gothic" pitchFamily="34" charset="0"/>
                <a:cs typeface="Arial" pitchFamily="34" charset="0"/>
              </a:rPr>
              <a:t>Work</a:t>
            </a:r>
            <a:endParaRPr lang="en-US" sz="3200" b="1" dirty="0">
              <a:solidFill>
                <a:schemeClr val="accent3"/>
              </a:solidFill>
              <a:latin typeface="Century Gothic" pitchFamily="34" charset="0"/>
              <a:cs typeface="Arial" pitchFamily="34" charset="0"/>
            </a:endParaRPr>
          </a:p>
        </p:txBody>
      </p:sp>
      <p:sp>
        <p:nvSpPr>
          <p:cNvPr id="122882" name="Rectangle 4"/>
          <p:cNvSpPr>
            <a:spLocks noGrp="1" noChangeArrowheads="1"/>
          </p:cNvSpPr>
          <p:nvPr>
            <p:ph idx="1"/>
          </p:nvPr>
        </p:nvSpPr>
        <p:spPr>
          <a:xfrm>
            <a:off x="533400" y="1828800"/>
            <a:ext cx="8042275" cy="4343400"/>
          </a:xfrm>
        </p:spPr>
        <p:txBody>
          <a:bodyPr/>
          <a:lstStyle/>
          <a:p>
            <a:pPr eaLnBrk="1" hangingPunct="1"/>
            <a:r>
              <a:rPr lang="en-US" sz="2800" smtClean="0"/>
              <a:t>Local restaurants who will give you a % of an evening’s income (Guy Fieri – Diners, Drive-ins and Dives, Panda Express)</a:t>
            </a:r>
          </a:p>
          <a:p>
            <a:pPr eaLnBrk="1" hangingPunct="1"/>
            <a:r>
              <a:rPr lang="en-US" sz="2800" smtClean="0"/>
              <a:t>Mark L, the comedian</a:t>
            </a:r>
          </a:p>
          <a:p>
            <a:pPr eaLnBrk="1" hangingPunct="1"/>
            <a:r>
              <a:rPr lang="en-US" sz="2800" smtClean="0"/>
              <a:t>“Community cards” from local grocery chains</a:t>
            </a:r>
          </a:p>
          <a:p>
            <a:pPr eaLnBrk="1" hangingPunct="1"/>
            <a:r>
              <a:rPr lang="en-US" sz="2800" smtClean="0"/>
              <a:t>Have a “rent party” to raise rent money to give to participants</a:t>
            </a:r>
          </a:p>
          <a:p>
            <a:pPr eaLnBrk="1" hangingPunct="1"/>
            <a:endParaRPr lang="en-US" smtClean="0"/>
          </a:p>
          <a:p>
            <a:pPr eaLnBrk="1" hangingPunct="1"/>
            <a:endParaRPr lang="en-US" sz="2800" smtClean="0"/>
          </a:p>
        </p:txBody>
      </p:sp>
      <p:sp>
        <p:nvSpPr>
          <p:cNvPr id="5" name="Slide Number Placeholder 4"/>
          <p:cNvSpPr>
            <a:spLocks noGrp="1"/>
          </p:cNvSpPr>
          <p:nvPr>
            <p:ph type="sldNum" sz="quarter" idx="12"/>
          </p:nvPr>
        </p:nvSpPr>
        <p:spPr/>
        <p:txBody>
          <a:bodyPr/>
          <a:lstStyle/>
          <a:p>
            <a:pPr>
              <a:defRPr/>
            </a:pPr>
            <a:fld id="{5080D01B-4E3C-47A9-97FA-32D4902AD42C}" type="slidenum">
              <a:rPr lang="en-US">
                <a:solidFill>
                  <a:schemeClr val="bg1"/>
                </a:solidFill>
              </a:rPr>
              <a:pPr>
                <a:defRPr/>
              </a:pPr>
              <a:t>84</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rtlCol="0">
            <a:noAutofit/>
          </a:bodyPr>
          <a:lstStyle/>
          <a:p>
            <a:pPr algn="r" eaLnBrk="1" fontAlgn="auto" hangingPunct="1">
              <a:spcAft>
                <a:spcPts val="0"/>
              </a:spcAft>
              <a:defRPr/>
            </a:pPr>
            <a:r>
              <a:rPr lang="en-US" dirty="0">
                <a:latin typeface="Century Gothic" pitchFamily="34" charset="0"/>
              </a:rPr>
              <a:t> </a:t>
            </a:r>
            <a:r>
              <a:rPr lang="en-US" sz="3200" b="1" dirty="0" smtClean="0">
                <a:solidFill>
                  <a:schemeClr val="accent3"/>
                </a:solidFill>
                <a:latin typeface="Century Gothic" pitchFamily="34" charset="0"/>
                <a:cs typeface="Arial" pitchFamily="34" charset="0"/>
              </a:rPr>
              <a:t>Plus a Few More Ideas</a:t>
            </a:r>
            <a:endParaRPr lang="en-US" sz="3200" b="1" dirty="0">
              <a:solidFill>
                <a:schemeClr val="accent3"/>
              </a:solidFill>
              <a:latin typeface="Century Gothic" pitchFamily="34" charset="0"/>
              <a:cs typeface="Arial" pitchFamily="34" charset="0"/>
            </a:endParaRPr>
          </a:p>
        </p:txBody>
      </p:sp>
      <p:sp>
        <p:nvSpPr>
          <p:cNvPr id="123906" name="Rectangle 3"/>
          <p:cNvSpPr>
            <a:spLocks noGrp="1" noChangeArrowheads="1"/>
          </p:cNvSpPr>
          <p:nvPr>
            <p:ph idx="1"/>
          </p:nvPr>
        </p:nvSpPr>
        <p:spPr/>
        <p:txBody>
          <a:bodyPr/>
          <a:lstStyle/>
          <a:p>
            <a:pPr eaLnBrk="1" hangingPunct="1"/>
            <a:r>
              <a:rPr lang="en-US" sz="2800" smtClean="0"/>
              <a:t>Create your own “a-thon”; walk, ride bicycles, jump, or Zumba!</a:t>
            </a:r>
          </a:p>
          <a:p>
            <a:pPr eaLnBrk="1" hangingPunct="1"/>
            <a:r>
              <a:rPr lang="en-US" sz="2800" smtClean="0"/>
              <a:t>At Christmas or birthdays ask your family and friends to donate to your drug court fund rather than buy you presents.</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FD6A2A16-CE31-4C03-B58C-6843222D0ACF}" type="slidenum">
              <a:rPr lang="en-US">
                <a:solidFill>
                  <a:schemeClr val="bg1"/>
                </a:solidFill>
              </a:rPr>
              <a:pPr>
                <a:defRPr/>
              </a:pPr>
              <a:t>85</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Planned </a:t>
            </a:r>
            <a:r>
              <a:rPr lang="en-US" sz="3200" b="1" dirty="0" smtClean="0">
                <a:solidFill>
                  <a:schemeClr val="accent3"/>
                </a:solidFill>
                <a:latin typeface="Century Gothic" pitchFamily="34" charset="0"/>
                <a:cs typeface="Arial" pitchFamily="34" charset="0"/>
              </a:rPr>
              <a:t>Giving</a:t>
            </a:r>
            <a:endParaRPr lang="en-US" sz="3200" b="1" dirty="0">
              <a:solidFill>
                <a:schemeClr val="accent3"/>
              </a:solidFill>
              <a:latin typeface="Century Gothic" pitchFamily="34" charset="0"/>
              <a:cs typeface="Arial" pitchFamily="34" charset="0"/>
            </a:endParaRPr>
          </a:p>
        </p:txBody>
      </p:sp>
      <p:sp>
        <p:nvSpPr>
          <p:cNvPr id="74755" name="Rectangle 3"/>
          <p:cNvSpPr>
            <a:spLocks noGrp="1" noChangeArrowheads="1"/>
          </p:cNvSpPr>
          <p:nvPr>
            <p:ph idx="1"/>
          </p:nvPr>
        </p:nvSpPr>
        <p:spPr>
          <a:xfrm>
            <a:off x="533400" y="2057400"/>
            <a:ext cx="8042275" cy="1447800"/>
          </a:xfrm>
        </p:spPr>
        <p:txBody>
          <a:bodyPr rtlCol="0">
            <a:normAutofit/>
          </a:bodyPr>
          <a:lstStyle/>
          <a:p>
            <a:pPr indent="0" eaLnBrk="1" fontAlgn="auto" hangingPunct="1">
              <a:spcAft>
                <a:spcPts val="0"/>
              </a:spcAft>
              <a:buClr>
                <a:schemeClr val="accent1">
                  <a:lumMod val="60000"/>
                  <a:lumOff val="40000"/>
                </a:schemeClr>
              </a:buClr>
              <a:buFontTx/>
              <a:buNone/>
              <a:defRPr/>
            </a:pPr>
            <a:r>
              <a:rPr lang="en-US" sz="2800" dirty="0" smtClean="0">
                <a:solidFill>
                  <a:schemeClr val="tx1">
                    <a:lumMod val="65000"/>
                    <a:lumOff val="35000"/>
                  </a:schemeClr>
                </a:solidFill>
              </a:rPr>
              <a:t>Ask people </a:t>
            </a:r>
            <a:r>
              <a:rPr lang="en-US" sz="2800" dirty="0">
                <a:solidFill>
                  <a:schemeClr val="tx1">
                    <a:lumMod val="65000"/>
                    <a:lumOff val="35000"/>
                  </a:schemeClr>
                </a:solidFill>
              </a:rPr>
              <a:t>you know </a:t>
            </a:r>
            <a:r>
              <a:rPr lang="en-US" sz="2800" dirty="0" smtClean="0">
                <a:solidFill>
                  <a:schemeClr val="tx1">
                    <a:lumMod val="65000"/>
                    <a:lumOff val="35000"/>
                  </a:schemeClr>
                </a:solidFill>
              </a:rPr>
              <a:t>who </a:t>
            </a:r>
            <a:r>
              <a:rPr lang="en-US" sz="2800" dirty="0">
                <a:solidFill>
                  <a:schemeClr val="tx1">
                    <a:lumMod val="65000"/>
                    <a:lumOff val="35000"/>
                  </a:schemeClr>
                </a:solidFill>
              </a:rPr>
              <a:t>are </a:t>
            </a:r>
            <a:r>
              <a:rPr lang="en-US" sz="2800" dirty="0" smtClean="0">
                <a:solidFill>
                  <a:schemeClr val="tx1">
                    <a:lumMod val="65000"/>
                    <a:lumOff val="35000"/>
                  </a:schemeClr>
                </a:solidFill>
              </a:rPr>
              <a:t>committed to </a:t>
            </a:r>
            <a:r>
              <a:rPr lang="en-US" sz="2800" dirty="0">
                <a:solidFill>
                  <a:schemeClr val="tx1">
                    <a:lumMod val="65000"/>
                    <a:lumOff val="35000"/>
                  </a:schemeClr>
                </a:solidFill>
              </a:rPr>
              <a:t>drug courts </a:t>
            </a:r>
            <a:r>
              <a:rPr lang="en-US" sz="2800" dirty="0" smtClean="0">
                <a:solidFill>
                  <a:schemeClr val="tx1">
                    <a:lumMod val="65000"/>
                    <a:lumOff val="35000"/>
                  </a:schemeClr>
                </a:solidFill>
              </a:rPr>
              <a:t>to </a:t>
            </a:r>
            <a:r>
              <a:rPr lang="en-US" sz="2800" dirty="0">
                <a:solidFill>
                  <a:schemeClr val="tx1">
                    <a:lumMod val="65000"/>
                    <a:lumOff val="35000"/>
                  </a:schemeClr>
                </a:solidFill>
              </a:rPr>
              <a:t>include </a:t>
            </a:r>
            <a:r>
              <a:rPr lang="en-US" sz="2800" dirty="0" smtClean="0">
                <a:solidFill>
                  <a:schemeClr val="tx1">
                    <a:lumMod val="65000"/>
                    <a:lumOff val="35000"/>
                  </a:schemeClr>
                </a:solidFill>
              </a:rPr>
              <a:t>your </a:t>
            </a:r>
            <a:r>
              <a:rPr lang="en-US" sz="2800" dirty="0">
                <a:solidFill>
                  <a:schemeClr val="tx1">
                    <a:lumMod val="65000"/>
                    <a:lumOff val="35000"/>
                  </a:schemeClr>
                </a:solidFill>
              </a:rPr>
              <a:t>fund or  foundation </a:t>
            </a:r>
            <a:r>
              <a:rPr lang="en-US" sz="2800" dirty="0" smtClean="0">
                <a:solidFill>
                  <a:schemeClr val="tx1">
                    <a:lumMod val="65000"/>
                    <a:lumOff val="35000"/>
                  </a:schemeClr>
                </a:solidFill>
              </a:rPr>
              <a:t>in </a:t>
            </a:r>
            <a:r>
              <a:rPr lang="en-US" sz="2800" dirty="0">
                <a:solidFill>
                  <a:schemeClr val="tx1">
                    <a:lumMod val="65000"/>
                    <a:lumOff val="35000"/>
                  </a:schemeClr>
                </a:solidFill>
              </a:rPr>
              <a:t>their estate planning! </a:t>
            </a:r>
          </a:p>
          <a:p>
            <a:pPr eaLnBrk="1" fontAlgn="auto" hangingPunct="1">
              <a:spcAft>
                <a:spcPts val="0"/>
              </a:spcAft>
              <a:buClr>
                <a:schemeClr val="accent1">
                  <a:lumMod val="60000"/>
                  <a:lumOff val="40000"/>
                </a:schemeClr>
              </a:buClr>
              <a:defRPr/>
            </a:pPr>
            <a:endParaRPr lang="en-US" sz="36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0DB37951-F896-456F-92ED-030C2A45D95A}" type="slidenum">
              <a:rPr lang="en-US">
                <a:solidFill>
                  <a:schemeClr val="bg1"/>
                </a:solidFill>
              </a:rPr>
              <a:pPr>
                <a:defRPr/>
              </a:pPr>
              <a:t>86</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Most </a:t>
            </a:r>
            <a:r>
              <a:rPr lang="en-US" sz="3200" b="1" dirty="0" smtClean="0">
                <a:solidFill>
                  <a:schemeClr val="accent3"/>
                </a:solidFill>
                <a:latin typeface="Century Gothic" pitchFamily="34" charset="0"/>
                <a:cs typeface="Arial" pitchFamily="34" charset="0"/>
              </a:rPr>
              <a:t>Important Thing </a:t>
            </a:r>
            <a:r>
              <a:rPr lang="en-US" sz="3200" b="1" dirty="0">
                <a:solidFill>
                  <a:schemeClr val="accent3"/>
                </a:solidFill>
                <a:latin typeface="Century Gothic" pitchFamily="34" charset="0"/>
                <a:cs typeface="Arial" pitchFamily="34" charset="0"/>
              </a:rPr>
              <a:t>for </a:t>
            </a:r>
            <a:r>
              <a:rPr lang="en-US" sz="3200" b="1" dirty="0" smtClean="0">
                <a:solidFill>
                  <a:schemeClr val="accent3"/>
                </a:solidFill>
                <a:latin typeface="Century Gothic" pitchFamily="34" charset="0"/>
                <a:cs typeface="Arial" pitchFamily="34" charset="0"/>
              </a:rPr>
              <a:t>You </a:t>
            </a:r>
            <a:r>
              <a:rPr lang="en-US" sz="3200" b="1" dirty="0">
                <a:solidFill>
                  <a:schemeClr val="accent3"/>
                </a:solidFill>
                <a:latin typeface="Century Gothic" pitchFamily="34" charset="0"/>
                <a:cs typeface="Arial" pitchFamily="34" charset="0"/>
              </a:rPr>
              <a:t>to </a:t>
            </a:r>
            <a:r>
              <a:rPr lang="en-US" sz="3200" b="1" dirty="0" smtClean="0">
                <a:solidFill>
                  <a:schemeClr val="accent3"/>
                </a:solidFill>
                <a:latin typeface="Century Gothic" pitchFamily="34" charset="0"/>
                <a:cs typeface="Arial" pitchFamily="34" charset="0"/>
              </a:rPr>
              <a:t>Remember When Raising Money</a:t>
            </a:r>
            <a:r>
              <a:rPr lang="en-US" sz="3200" b="1" dirty="0">
                <a:solidFill>
                  <a:schemeClr val="accent3"/>
                </a:solidFill>
                <a:latin typeface="Century Gothic" pitchFamily="34" charset="0"/>
                <a:cs typeface="Arial" pitchFamily="34" charset="0"/>
              </a:rPr>
              <a:t>…</a:t>
            </a:r>
          </a:p>
        </p:txBody>
      </p:sp>
      <p:sp>
        <p:nvSpPr>
          <p:cNvPr id="125954" name="Rectangle 3"/>
          <p:cNvSpPr>
            <a:spLocks noGrp="1" noChangeArrowheads="1"/>
          </p:cNvSpPr>
          <p:nvPr>
            <p:ph idx="1"/>
          </p:nvPr>
        </p:nvSpPr>
        <p:spPr>
          <a:xfrm>
            <a:off x="609600" y="1828800"/>
            <a:ext cx="8042275" cy="3200400"/>
          </a:xfrm>
        </p:spPr>
        <p:txBody>
          <a:bodyPr/>
          <a:lstStyle/>
          <a:p>
            <a:pPr eaLnBrk="1" hangingPunct="1">
              <a:buFontTx/>
              <a:buNone/>
            </a:pPr>
            <a:endParaRPr lang="en-US" sz="3600" smtClean="0"/>
          </a:p>
          <a:p>
            <a:pPr eaLnBrk="1" hangingPunct="1"/>
            <a:r>
              <a:rPr lang="en-US" sz="2800" smtClean="0">
                <a:latin typeface="Arial" charset="0"/>
                <a:cs typeface="Arial" charset="0"/>
              </a:rPr>
              <a:t>You have to ask for what  you need and after you’ve asked…</a:t>
            </a:r>
            <a:r>
              <a:rPr lang="en-US" sz="2800" u="sng" smtClean="0">
                <a:latin typeface="Arial" charset="0"/>
                <a:cs typeface="Arial" charset="0"/>
              </a:rPr>
              <a:t>be quiet.</a:t>
            </a:r>
            <a:r>
              <a:rPr lang="en-US" sz="2800" smtClean="0">
                <a:latin typeface="Arial" charset="0"/>
                <a:cs typeface="Arial" charset="0"/>
              </a:rPr>
              <a:t>  </a:t>
            </a:r>
          </a:p>
          <a:p>
            <a:pPr eaLnBrk="1" hangingPunct="1"/>
            <a:r>
              <a:rPr lang="en-US" sz="2800" smtClean="0">
                <a:latin typeface="Arial" charset="0"/>
                <a:cs typeface="Arial" charset="0"/>
              </a:rPr>
              <a:t>Let the person who received the question be the next person to speak.</a:t>
            </a:r>
          </a:p>
        </p:txBody>
      </p:sp>
      <p:sp>
        <p:nvSpPr>
          <p:cNvPr id="5" name="Slide Number Placeholder 4"/>
          <p:cNvSpPr>
            <a:spLocks noGrp="1"/>
          </p:cNvSpPr>
          <p:nvPr>
            <p:ph type="sldNum" sz="quarter" idx="12"/>
          </p:nvPr>
        </p:nvSpPr>
        <p:spPr/>
        <p:txBody>
          <a:bodyPr/>
          <a:lstStyle/>
          <a:p>
            <a:pPr>
              <a:defRPr/>
            </a:pPr>
            <a:fld id="{7F46C21A-165D-4B1A-BD10-2750A38911D8}" type="slidenum">
              <a:rPr lang="en-US">
                <a:solidFill>
                  <a:schemeClr val="bg1"/>
                </a:solidFill>
              </a:rPr>
              <a:pPr>
                <a:defRPr/>
              </a:pPr>
              <a:t>87</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8362950" cy="9874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What is the </a:t>
            </a:r>
            <a:r>
              <a:rPr lang="en-US" sz="3200" b="1" dirty="0" smtClean="0">
                <a:solidFill>
                  <a:schemeClr val="accent3"/>
                </a:solidFill>
                <a:latin typeface="Century Gothic" pitchFamily="34" charset="0"/>
                <a:cs typeface="Arial" pitchFamily="34" charset="0"/>
              </a:rPr>
              <a:t>Process </a:t>
            </a:r>
            <a:r>
              <a:rPr lang="en-US" sz="3200" b="1" dirty="0">
                <a:solidFill>
                  <a:schemeClr val="accent3"/>
                </a:solidFill>
                <a:latin typeface="Century Gothic" pitchFamily="34" charset="0"/>
                <a:cs typeface="Arial" pitchFamily="34" charset="0"/>
              </a:rPr>
              <a:t>of </a:t>
            </a:r>
            <a:r>
              <a:rPr lang="en-US" sz="3200" b="1" dirty="0" smtClean="0">
                <a:solidFill>
                  <a:schemeClr val="accent3"/>
                </a:solidFill>
                <a:latin typeface="Century Gothic" pitchFamily="34" charset="0"/>
                <a:cs typeface="Arial" pitchFamily="34" charset="0"/>
              </a:rPr>
              <a:t>Awarding Grants?</a:t>
            </a:r>
            <a:endParaRPr lang="en-US" sz="3200" b="1" dirty="0">
              <a:solidFill>
                <a:schemeClr val="accent3"/>
              </a:solidFill>
              <a:latin typeface="Century Gothic" pitchFamily="34" charset="0"/>
              <a:cs typeface="Arial" pitchFamily="34" charset="0"/>
            </a:endParaRPr>
          </a:p>
        </p:txBody>
      </p:sp>
      <p:sp>
        <p:nvSpPr>
          <p:cNvPr id="126978" name="Rectangle 3"/>
          <p:cNvSpPr>
            <a:spLocks noGrp="1" noChangeArrowheads="1"/>
          </p:cNvSpPr>
          <p:nvPr>
            <p:ph idx="1"/>
          </p:nvPr>
        </p:nvSpPr>
        <p:spPr>
          <a:xfrm>
            <a:off x="533400" y="1295400"/>
            <a:ext cx="8042275" cy="4343400"/>
          </a:xfrm>
        </p:spPr>
        <p:txBody>
          <a:bodyPr/>
          <a:lstStyle/>
          <a:p>
            <a:pPr eaLnBrk="1" hangingPunct="1">
              <a:buFontTx/>
              <a:buNone/>
            </a:pPr>
            <a:r>
              <a:rPr lang="en-US" sz="2800" b="1" i="1" smtClean="0"/>
              <a:t>"For the last 2 ½ months I have been getting my teeth fixed with the help of a ‘share-of-cost’ plan.  I’ve had 19 teeth pulled, 4 root canals and 4 crowns.  Beginning in January though my monthly share is $778.  I still need to get my top denture plate &amp; my bottom partial”. </a:t>
            </a:r>
            <a:endParaRPr lang="en-US" sz="2800" smtClean="0"/>
          </a:p>
        </p:txBody>
      </p:sp>
      <p:pic>
        <p:nvPicPr>
          <p:cNvPr id="126979" name="Picture 4" descr="Meth Mouth - Dr Morales"/>
          <p:cNvPicPr>
            <a:picLocks noChangeAspect="1" noChangeArrowheads="1"/>
          </p:cNvPicPr>
          <p:nvPr/>
        </p:nvPicPr>
        <p:blipFill>
          <a:blip r:embed="rId2"/>
          <a:srcRect/>
          <a:stretch>
            <a:fillRect/>
          </a:stretch>
        </p:blipFill>
        <p:spPr bwMode="auto">
          <a:xfrm>
            <a:off x="1676400" y="4495800"/>
            <a:ext cx="5695950" cy="1981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A11E2C8-FD3D-41A7-9CCA-374FEF516D01}" type="slidenum">
              <a:rPr lang="en-US">
                <a:solidFill>
                  <a:schemeClr val="bg1"/>
                </a:solidFill>
              </a:rPr>
              <a:pPr>
                <a:defRPr/>
              </a:pPr>
              <a:t>88</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533400" y="838200"/>
            <a:ext cx="7924800" cy="5108575"/>
          </a:xfrm>
          <a:prstGeom prst="rect">
            <a:avLst/>
          </a:prstGeom>
          <a:noFill/>
          <a:ln w="9525">
            <a:noFill/>
            <a:miter lim="800000"/>
            <a:headEnd/>
            <a:tailEnd/>
          </a:ln>
          <a:effectLst/>
        </p:spPr>
        <p:txBody>
          <a:bodyPr anchor="ctr">
            <a:spAutoFit/>
          </a:bodyPr>
          <a:lstStyle/>
          <a:p>
            <a:pPr>
              <a:defRPr/>
            </a:pPr>
            <a:r>
              <a:rPr lang="en-US" sz="2800" i="1" dirty="0">
                <a:solidFill>
                  <a:schemeClr val="tx1">
                    <a:lumMod val="65000"/>
                    <a:lumOff val="35000"/>
                  </a:schemeClr>
                </a:solidFill>
                <a:latin typeface="+mn-lt"/>
              </a:rPr>
              <a:t>    “The dentist said I will lose the bottom teeth he’s fixed if I don’t finish this.  Also, I’ve been starting to feel better about myself as my mouth and smile have started to both look and feel better.  </a:t>
            </a:r>
            <a:endParaRPr lang="en-US" sz="2800" dirty="0">
              <a:solidFill>
                <a:schemeClr val="tx1">
                  <a:lumMod val="65000"/>
                  <a:lumOff val="35000"/>
                </a:schemeClr>
              </a:solidFill>
              <a:latin typeface="+mn-lt"/>
            </a:endParaRPr>
          </a:p>
          <a:p>
            <a:pPr>
              <a:defRPr/>
            </a:pPr>
            <a:r>
              <a:rPr lang="en-US" sz="2800" i="1" dirty="0">
                <a:solidFill>
                  <a:schemeClr val="tx1">
                    <a:lumMod val="65000"/>
                    <a:lumOff val="35000"/>
                  </a:schemeClr>
                </a:solidFill>
                <a:latin typeface="+mn-lt"/>
              </a:rPr>
              <a:t>     Because of my job I’ve been able to save about $550 over the past months. My problem is that I am still lacking about $250 of my co-pay.  I feel that I have come so far in getting my dental issues addressed, but need some help in seeing it to completion”.   </a:t>
            </a:r>
            <a:endParaRPr lang="en-US" sz="2800" dirty="0">
              <a:solidFill>
                <a:schemeClr val="tx1">
                  <a:lumMod val="65000"/>
                  <a:lumOff val="35000"/>
                </a:schemeClr>
              </a:solidFill>
              <a:latin typeface="+mn-lt"/>
            </a:endParaRPr>
          </a:p>
          <a:p>
            <a:pPr>
              <a:defRPr/>
            </a:pPr>
            <a:r>
              <a:rPr lang="en-US" i="1" dirty="0">
                <a:solidFill>
                  <a:srgbClr val="000000"/>
                </a:solidFill>
              </a:rPr>
              <a:t>     </a:t>
            </a:r>
            <a:endParaRPr lang="en-US" b="1" i="1" dirty="0">
              <a:solidFill>
                <a:srgbClr val="000000"/>
              </a:solidFill>
            </a:endParaRPr>
          </a:p>
        </p:txBody>
      </p:sp>
      <p:sp>
        <p:nvSpPr>
          <p:cNvPr id="4" name="Slide Number Placeholder 3"/>
          <p:cNvSpPr>
            <a:spLocks noGrp="1"/>
          </p:cNvSpPr>
          <p:nvPr>
            <p:ph type="sldNum" sz="quarter" idx="12"/>
          </p:nvPr>
        </p:nvSpPr>
        <p:spPr/>
        <p:txBody>
          <a:bodyPr/>
          <a:lstStyle/>
          <a:p>
            <a:pPr>
              <a:defRPr/>
            </a:pPr>
            <a:fld id="{2C195850-9DD7-434C-893B-48B057B07C73}" type="slidenum">
              <a:rPr lang="en-US">
                <a:solidFill>
                  <a:schemeClr val="bg1"/>
                </a:solidFill>
              </a:rPr>
              <a:pPr>
                <a:defRPr/>
              </a:pPr>
              <a:t>89</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2275" cy="682625"/>
          </a:xfrm>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rPr>
              <a:t>Alumni Involvement</a:t>
            </a:r>
            <a:endParaRPr lang="en-US" sz="3200" b="1" dirty="0">
              <a:solidFill>
                <a:schemeClr val="accent3"/>
              </a:solidFill>
              <a:latin typeface="Century Gothic" pitchFamily="34" charset="0"/>
            </a:endParaRPr>
          </a:p>
        </p:txBody>
      </p:sp>
      <p:sp>
        <p:nvSpPr>
          <p:cNvPr id="31746" name="Content Placeholder 2"/>
          <p:cNvSpPr>
            <a:spLocks noGrp="1"/>
          </p:cNvSpPr>
          <p:nvPr>
            <p:ph idx="1"/>
          </p:nvPr>
        </p:nvSpPr>
        <p:spPr>
          <a:xfrm>
            <a:off x="4191000" y="1447800"/>
            <a:ext cx="4495800" cy="4572000"/>
          </a:xfrm>
        </p:spPr>
        <p:txBody>
          <a:bodyPr/>
          <a:lstStyle/>
          <a:p>
            <a:pPr eaLnBrk="1" hangingPunct="1"/>
            <a:r>
              <a:rPr lang="en-US" sz="2800" smtClean="0"/>
              <a:t>Two STAR Alumni members are on the HCDCF Advisory Board</a:t>
            </a:r>
          </a:p>
          <a:p>
            <a:pPr eaLnBrk="1" hangingPunct="1"/>
            <a:r>
              <a:rPr lang="en-US" sz="2800" smtClean="0"/>
              <a:t>Yearly Distinguished Alumni Award</a:t>
            </a:r>
          </a:p>
          <a:p>
            <a:pPr eaLnBrk="1" hangingPunct="1"/>
            <a:endParaRPr lang="en-US" smtClean="0"/>
          </a:p>
        </p:txBody>
      </p:sp>
      <p:pic>
        <p:nvPicPr>
          <p:cNvPr id="5" name="Picture 4" descr="STARBreakfast122.jpg"/>
          <p:cNvPicPr>
            <a:picLocks noChangeAspect="1"/>
          </p:cNvPicPr>
          <p:nvPr/>
        </p:nvPicPr>
        <p:blipFill>
          <a:blip r:embed="rId2" cstate="print"/>
          <a:srcRect l="9524" t="6376" r="14286" b="17116"/>
          <a:stretch>
            <a:fillRect/>
          </a:stretch>
        </p:blipFill>
        <p:spPr>
          <a:xfrm>
            <a:off x="685800" y="1143000"/>
            <a:ext cx="27432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38200" y="5486400"/>
            <a:ext cx="3124200" cy="584200"/>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Century Gothic"/>
                <a:cs typeface="+mn-cs"/>
              </a:rPr>
              <a:t>First STAR Alumni Distinguished Award Winner</a:t>
            </a:r>
          </a:p>
        </p:txBody>
      </p:sp>
      <p:sp>
        <p:nvSpPr>
          <p:cNvPr id="8" name="Slide Number Placeholder 7"/>
          <p:cNvSpPr>
            <a:spLocks noGrp="1"/>
          </p:cNvSpPr>
          <p:nvPr>
            <p:ph type="sldNum" sz="quarter" idx="12"/>
          </p:nvPr>
        </p:nvSpPr>
        <p:spPr/>
        <p:txBody>
          <a:bodyPr/>
          <a:lstStyle/>
          <a:p>
            <a:pPr>
              <a:defRPr/>
            </a:pPr>
            <a:fld id="{62549765-CAF0-440A-976E-BCAA757CB515}" type="slidenum">
              <a:rPr lang="en-US">
                <a:solidFill>
                  <a:schemeClr val="bg1"/>
                </a:solidFill>
              </a:rPr>
              <a:pPr>
                <a:defRPr/>
              </a:pPr>
              <a:t>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4754562"/>
          </a:xfrm>
        </p:spPr>
        <p:txBody>
          <a:bodyPr rtlCol="0">
            <a:noAutofit/>
          </a:bodyPr>
          <a:lstStyle/>
          <a:p>
            <a:pPr algn="l" eaLnBrk="1" fontAlgn="auto" hangingPunct="1">
              <a:spcAft>
                <a:spcPts val="0"/>
              </a:spcAft>
              <a:defRPr/>
            </a:pPr>
            <a:r>
              <a:rPr lang="en-US" sz="3200" b="1" dirty="0" smtClean="0">
                <a:solidFill>
                  <a:schemeClr val="accent3"/>
                </a:solidFill>
                <a:latin typeface="Century Gothic" pitchFamily="34" charset="0"/>
                <a:cs typeface="Arial" pitchFamily="34" charset="0"/>
              </a:rPr>
              <a:t>“If </a:t>
            </a:r>
            <a:r>
              <a:rPr lang="en-US" sz="3200" b="1" dirty="0">
                <a:solidFill>
                  <a:schemeClr val="accent3"/>
                </a:solidFill>
                <a:latin typeface="Century Gothic" pitchFamily="34" charset="0"/>
                <a:cs typeface="Arial" pitchFamily="34" charset="0"/>
              </a:rPr>
              <a:t>awarded this money I could </a:t>
            </a:r>
            <a:r>
              <a:rPr lang="en-US" sz="3200" b="1" dirty="0" smtClean="0">
                <a:solidFill>
                  <a:schemeClr val="accent3"/>
                </a:solidFill>
                <a:latin typeface="Century Gothic" pitchFamily="34" charset="0"/>
                <a:cs typeface="Arial" pitchFamily="34" charset="0"/>
              </a:rPr>
              <a:t>get… </a:t>
            </a:r>
            <a:r>
              <a:rPr lang="en-US" sz="4000" i="1" dirty="0"/>
              <a:t/>
            </a:r>
            <a:br>
              <a:rPr lang="en-US" sz="4000" i="1" dirty="0"/>
            </a:br>
            <a:r>
              <a:rPr lang="en-US" sz="2800" i="1" dirty="0">
                <a:solidFill>
                  <a:schemeClr val="tx1">
                    <a:lumMod val="65000"/>
                    <a:lumOff val="35000"/>
                  </a:schemeClr>
                </a:solidFill>
                <a:latin typeface="Arial" pitchFamily="34" charset="0"/>
                <a:cs typeface="Arial" pitchFamily="34" charset="0"/>
              </a:rPr>
              <a:t>my dentures without undue delay and finally get my smile back.  I know that I came into this problem because of my own actions (i.e. my drug use), but I would really appreciate some help here.  </a:t>
            </a:r>
            <a:r>
              <a:rPr lang="en-US" sz="2800" dirty="0">
                <a:solidFill>
                  <a:schemeClr val="tx1">
                    <a:lumMod val="65000"/>
                    <a:lumOff val="35000"/>
                  </a:schemeClr>
                </a:solidFill>
                <a:latin typeface="Arial" pitchFamily="34" charset="0"/>
                <a:cs typeface="Arial" pitchFamily="34" charset="0"/>
              </a:rPr>
              <a:t/>
            </a:r>
            <a:br>
              <a:rPr lang="en-US" sz="2800" dirty="0">
                <a:solidFill>
                  <a:schemeClr val="tx1">
                    <a:lumMod val="65000"/>
                    <a:lumOff val="35000"/>
                  </a:schemeClr>
                </a:solidFill>
                <a:latin typeface="Arial" pitchFamily="34" charset="0"/>
                <a:cs typeface="Arial" pitchFamily="34" charset="0"/>
              </a:rPr>
            </a:br>
            <a:r>
              <a:rPr lang="en-US" sz="2800" i="1" dirty="0" smtClean="0">
                <a:solidFill>
                  <a:schemeClr val="tx1">
                    <a:lumMod val="65000"/>
                    <a:lumOff val="35000"/>
                  </a:schemeClr>
                </a:solidFill>
                <a:latin typeface="Arial" pitchFamily="34" charset="0"/>
                <a:cs typeface="Arial" pitchFamily="34" charset="0"/>
              </a:rPr>
              <a:t>Thank </a:t>
            </a:r>
            <a:r>
              <a:rPr lang="en-US" sz="2800" i="1" dirty="0">
                <a:solidFill>
                  <a:schemeClr val="tx1">
                    <a:lumMod val="65000"/>
                    <a:lumOff val="35000"/>
                  </a:schemeClr>
                </a:solidFill>
                <a:latin typeface="Arial" pitchFamily="34" charset="0"/>
                <a:cs typeface="Arial" pitchFamily="34" charset="0"/>
              </a:rPr>
              <a:t>you very much for your time and consideration."</a:t>
            </a:r>
            <a:r>
              <a:rPr lang="en-US" sz="2800" dirty="0">
                <a:solidFill>
                  <a:schemeClr val="tx1">
                    <a:lumMod val="65000"/>
                    <a:lumOff val="35000"/>
                  </a:schemeClr>
                </a:solidFill>
                <a:latin typeface="Arial" pitchFamily="34" charset="0"/>
                <a:cs typeface="Arial" pitchFamily="34" charset="0"/>
              </a:rPr>
              <a:t>  </a:t>
            </a:r>
            <a:r>
              <a:rPr lang="en-US" sz="2800" dirty="0" smtClean="0">
                <a:solidFill>
                  <a:schemeClr val="tx1">
                    <a:lumMod val="65000"/>
                    <a:lumOff val="35000"/>
                  </a:schemeClr>
                </a:solidFill>
                <a:latin typeface="Arial" pitchFamily="34" charset="0"/>
                <a:cs typeface="Arial" pitchFamily="34" charset="0"/>
              </a:rPr>
              <a:t> ~ </a:t>
            </a:r>
            <a:r>
              <a:rPr lang="en-US" sz="2800" i="1" dirty="0" smtClean="0">
                <a:solidFill>
                  <a:schemeClr val="tx1">
                    <a:lumMod val="65000"/>
                    <a:lumOff val="35000"/>
                  </a:schemeClr>
                </a:solidFill>
                <a:latin typeface="Arial" pitchFamily="34" charset="0"/>
                <a:cs typeface="Arial" pitchFamily="34" charset="0"/>
              </a:rPr>
              <a:t>Eric</a:t>
            </a:r>
            <a:r>
              <a:rPr lang="en-US" sz="4000" i="1" dirty="0"/>
              <a:t/>
            </a:r>
            <a:br>
              <a:rPr lang="en-US" sz="4000" i="1" dirty="0"/>
            </a:br>
            <a:endParaRPr lang="en-US" sz="4000" i="1" dirty="0"/>
          </a:p>
        </p:txBody>
      </p:sp>
      <p:sp>
        <p:nvSpPr>
          <p:cNvPr id="77827" name="Rectangle 3"/>
          <p:cNvSpPr>
            <a:spLocks noGrp="1" noChangeArrowheads="1"/>
          </p:cNvSpPr>
          <p:nvPr>
            <p:ph idx="1"/>
          </p:nvPr>
        </p:nvSpPr>
        <p:spPr>
          <a:xfrm>
            <a:off x="457200" y="4724400"/>
            <a:ext cx="8229600" cy="1325563"/>
          </a:xfrm>
        </p:spPr>
        <p:txBody>
          <a:bodyPr rtlCol="0">
            <a:normAutofit/>
          </a:bodyPr>
          <a:lstStyle/>
          <a:p>
            <a:pPr eaLnBrk="1" fontAlgn="auto" hangingPunct="1">
              <a:lnSpc>
                <a:spcPct val="80000"/>
              </a:lnSpc>
              <a:spcAft>
                <a:spcPts val="0"/>
              </a:spcAft>
              <a:buClr>
                <a:schemeClr val="accent1">
                  <a:lumMod val="60000"/>
                  <a:lumOff val="40000"/>
                </a:schemeClr>
              </a:buClr>
              <a:defRPr/>
            </a:pPr>
            <a:endParaRPr lang="en-US" sz="2800" i="1" dirty="0">
              <a:solidFill>
                <a:schemeClr val="tx1">
                  <a:lumMod val="65000"/>
                  <a:lumOff val="35000"/>
                </a:schemeClr>
              </a:solidFill>
            </a:endParaRPr>
          </a:p>
          <a:p>
            <a:pPr eaLnBrk="1" fontAlgn="auto" hangingPunct="1">
              <a:lnSpc>
                <a:spcPct val="80000"/>
              </a:lnSpc>
              <a:spcAft>
                <a:spcPts val="0"/>
              </a:spcAft>
              <a:buClr>
                <a:schemeClr val="accent1">
                  <a:lumMod val="60000"/>
                  <a:lumOff val="40000"/>
                </a:schemeClr>
              </a:buClr>
              <a:buFont typeface="Wingdings 2" pitchFamily="18" charset="2"/>
              <a:buNone/>
              <a:defRPr/>
            </a:pPr>
            <a:r>
              <a:rPr lang="en-US" i="1" dirty="0">
                <a:solidFill>
                  <a:schemeClr val="tx1">
                    <a:lumMod val="50000"/>
                    <a:lumOff val="50000"/>
                  </a:schemeClr>
                </a:solidFill>
                <a:latin typeface="Arial" pitchFamily="34" charset="0"/>
                <a:cs typeface="Arial" pitchFamily="34" charset="0"/>
              </a:rPr>
              <a:t>Note:  Eric’s request for funding was approved by his local advisory board.</a:t>
            </a:r>
          </a:p>
          <a:p>
            <a:pPr eaLnBrk="1" fontAlgn="auto" hangingPunct="1">
              <a:lnSpc>
                <a:spcPct val="80000"/>
              </a:lnSpc>
              <a:spcAft>
                <a:spcPts val="0"/>
              </a:spcAft>
              <a:buClr>
                <a:schemeClr val="accent1">
                  <a:lumMod val="60000"/>
                  <a:lumOff val="40000"/>
                </a:schemeClr>
              </a:buClr>
              <a:defRPr/>
            </a:pPr>
            <a:endParaRPr lang="en-US" sz="28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38A0CEF6-79B4-45CB-BFCF-F5B24467F6FA}" type="slidenum">
              <a:rPr lang="en-US">
                <a:solidFill>
                  <a:schemeClr val="bg1"/>
                </a:solidFill>
              </a:rPr>
              <a:pPr>
                <a:defRPr/>
              </a:pPr>
              <a:t>90</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Other Positive Outcomes:</a:t>
            </a:r>
          </a:p>
        </p:txBody>
      </p:sp>
      <p:sp>
        <p:nvSpPr>
          <p:cNvPr id="130050" name="Rectangle 3"/>
          <p:cNvSpPr>
            <a:spLocks noGrp="1" noChangeArrowheads="1"/>
          </p:cNvSpPr>
          <p:nvPr>
            <p:ph idx="1"/>
          </p:nvPr>
        </p:nvSpPr>
        <p:spPr/>
        <p:txBody>
          <a:bodyPr/>
          <a:lstStyle/>
          <a:p>
            <a:pPr eaLnBrk="1" hangingPunct="1"/>
            <a:r>
              <a:rPr lang="en-US" sz="2800" smtClean="0"/>
              <a:t>A 62-year old male needed batteries for his power scooter. He received the much needed batteries from his Local Advisory Board and was able to get to his assigned treatment groups, AA meetings and has successfully graduated Drug Court. He has since had a successful knee replacement and continues to be a leader in the AA community.</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5B2107FE-FD89-42C9-905A-163C5194B0A5}" type="slidenum">
              <a:rPr lang="en-US">
                <a:solidFill>
                  <a:schemeClr val="bg1"/>
                </a:solidFill>
              </a:rPr>
              <a:pPr>
                <a:defRPr/>
              </a:pPr>
              <a:t>91</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Licensed Vocational Nurse</a:t>
            </a:r>
          </a:p>
        </p:txBody>
      </p:sp>
      <p:sp>
        <p:nvSpPr>
          <p:cNvPr id="78851" name="Rectangle 3"/>
          <p:cNvSpPr>
            <a:spLocks noGrp="1" noChangeArrowheads="1"/>
          </p:cNvSpPr>
          <p:nvPr>
            <p:ph idx="1"/>
          </p:nvPr>
        </p:nvSpPr>
        <p:spPr>
          <a:xfrm>
            <a:off x="685800" y="1828800"/>
            <a:ext cx="7756525" cy="3505200"/>
          </a:xfrm>
        </p:spPr>
        <p:txBody>
          <a:bodyPr rtlCol="0">
            <a:normAutofit/>
          </a:bodyPr>
          <a:lstStyle/>
          <a:p>
            <a:pPr marL="0" indent="0" eaLnBrk="1" fontAlgn="auto" hangingPunct="1">
              <a:spcAft>
                <a:spcPts val="0"/>
              </a:spcAft>
              <a:buClr>
                <a:schemeClr val="accent1">
                  <a:lumMod val="60000"/>
                  <a:lumOff val="40000"/>
                </a:schemeClr>
              </a:buClr>
              <a:buFont typeface="Wingdings 2" pitchFamily="18" charset="2"/>
              <a:buNone/>
              <a:defRPr/>
            </a:pPr>
            <a:r>
              <a:rPr lang="en-US" sz="2800" dirty="0">
                <a:solidFill>
                  <a:schemeClr val="tx1">
                    <a:lumMod val="65000"/>
                    <a:lumOff val="35000"/>
                  </a:schemeClr>
                </a:solidFill>
              </a:rPr>
              <a:t>Two years ago a woman, now 46, asked her Local Advisory Board for funds to further her college courses. She is now, a Licensed Vocational Nurse and earned an AA degree in Psychology. She said, “I am absolutely grateful. Without those funds, I’m not sure where I would be today.”</a:t>
            </a:r>
          </a:p>
          <a:p>
            <a:pPr eaLnBrk="1" fontAlgn="auto" hangingPunct="1">
              <a:spcAft>
                <a:spcPts val="0"/>
              </a:spcAft>
              <a:buClr>
                <a:schemeClr val="accent1">
                  <a:lumMod val="60000"/>
                  <a:lumOff val="40000"/>
                </a:schemeClr>
              </a:buClr>
              <a:buFontTx/>
              <a:buNone/>
              <a:defRPr/>
            </a:pPr>
            <a:endParaRPr lang="en-US" dirty="0">
              <a:solidFill>
                <a:schemeClr val="tx1">
                  <a:lumMod val="65000"/>
                  <a:lumOff val="35000"/>
                </a:schemeClr>
              </a:solidFill>
            </a:endParaRPr>
          </a:p>
          <a:p>
            <a:pP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8B8188D0-0642-4C8C-B55C-37C564418D37}" type="slidenum">
              <a:rPr lang="en-US">
                <a:solidFill>
                  <a:schemeClr val="bg1"/>
                </a:solidFill>
              </a:rPr>
              <a:pPr>
                <a:defRPr/>
              </a:pPr>
              <a:t>92</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457200"/>
            <a:ext cx="8042275" cy="606425"/>
          </a:xfrm>
        </p:spPr>
        <p:txBody>
          <a:bodyPr rtlCol="0">
            <a:noAutofit/>
          </a:bodyPr>
          <a:lstStyle/>
          <a:p>
            <a:pPr algn="r" eaLnBrk="1" fontAlgn="auto" hangingPunct="1">
              <a:spcAft>
                <a:spcPts val="0"/>
              </a:spcAft>
              <a:defRPr/>
            </a:pPr>
            <a:r>
              <a:rPr lang="en-US" sz="3200" b="1" dirty="0">
                <a:solidFill>
                  <a:schemeClr val="accent3"/>
                </a:solidFill>
                <a:latin typeface="Century Gothic" pitchFamily="34" charset="0"/>
                <a:cs typeface="Arial" pitchFamily="34" charset="0"/>
              </a:rPr>
              <a:t>A </a:t>
            </a:r>
            <a:r>
              <a:rPr lang="en-US" sz="3200" b="1" dirty="0" smtClean="0">
                <a:solidFill>
                  <a:schemeClr val="accent3"/>
                </a:solidFill>
                <a:latin typeface="Century Gothic" pitchFamily="34" charset="0"/>
                <a:cs typeface="Arial" pitchFamily="34" charset="0"/>
              </a:rPr>
              <a:t>Welding Helmet</a:t>
            </a:r>
            <a:endParaRPr lang="en-US" sz="3200" b="1" dirty="0">
              <a:solidFill>
                <a:schemeClr val="accent3"/>
              </a:solidFill>
              <a:latin typeface="Century Gothic" pitchFamily="34" charset="0"/>
              <a:cs typeface="Arial" pitchFamily="34" charset="0"/>
            </a:endParaRPr>
          </a:p>
        </p:txBody>
      </p:sp>
      <p:sp>
        <p:nvSpPr>
          <p:cNvPr id="79875" name="Rectangle 3"/>
          <p:cNvSpPr>
            <a:spLocks noGrp="1" noChangeArrowheads="1"/>
          </p:cNvSpPr>
          <p:nvPr>
            <p:ph idx="1"/>
          </p:nvPr>
        </p:nvSpPr>
        <p:spPr>
          <a:xfrm>
            <a:off x="549275" y="1600200"/>
            <a:ext cx="8289925" cy="4343400"/>
          </a:xfrm>
        </p:spPr>
        <p:txBody>
          <a:bodyPr rtlCol="0">
            <a:normAutofit/>
          </a:bodyPr>
          <a:lstStyle/>
          <a:p>
            <a:pPr marL="0" indent="0" eaLnBrk="1" fontAlgn="auto" hangingPunct="1">
              <a:spcAft>
                <a:spcPts val="0"/>
              </a:spcAft>
              <a:buClr>
                <a:schemeClr val="accent1">
                  <a:lumMod val="60000"/>
                  <a:lumOff val="40000"/>
                </a:schemeClr>
              </a:buClr>
              <a:buFont typeface="Wingdings 2" pitchFamily="18" charset="2"/>
              <a:buNone/>
              <a:defRPr/>
            </a:pPr>
            <a:r>
              <a:rPr lang="en-US" sz="2800" dirty="0">
                <a:solidFill>
                  <a:schemeClr val="tx1">
                    <a:lumMod val="65000"/>
                    <a:lumOff val="35000"/>
                  </a:schemeClr>
                </a:solidFill>
              </a:rPr>
              <a:t>A </a:t>
            </a:r>
            <a:r>
              <a:rPr lang="en-US" sz="2800" dirty="0" smtClean="0">
                <a:solidFill>
                  <a:schemeClr val="tx1">
                    <a:lumMod val="65000"/>
                    <a:lumOff val="35000"/>
                  </a:schemeClr>
                </a:solidFill>
              </a:rPr>
              <a:t>28-year </a:t>
            </a:r>
            <a:r>
              <a:rPr lang="en-US" sz="2800" dirty="0">
                <a:solidFill>
                  <a:schemeClr val="tx1">
                    <a:lumMod val="65000"/>
                    <a:lumOff val="35000"/>
                  </a:schemeClr>
                </a:solidFill>
              </a:rPr>
              <a:t>old male requested funds for a welding helmet for welding classes. He is presently an A student, also taking business classes and is a fulltime parent. He states he has many goals for his future and has never been so happy.</a:t>
            </a:r>
          </a:p>
          <a:p>
            <a:pPr algn="ct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a:p>
            <a:pPr eaLnBrk="1" fontAlgn="auto" hangingPunct="1">
              <a:spcAft>
                <a:spcPts val="0"/>
              </a:spcAft>
              <a:buClr>
                <a:schemeClr val="accent1">
                  <a:lumMod val="60000"/>
                  <a:lumOff val="40000"/>
                </a:schemeClr>
              </a:buClr>
              <a:buFontTx/>
              <a:buNone/>
              <a:defRPr/>
            </a:pPr>
            <a:endParaRPr lang="en-US" dirty="0">
              <a:solidFill>
                <a:schemeClr val="tx1">
                  <a:lumMod val="65000"/>
                  <a:lumOff val="35000"/>
                </a:schemeClr>
              </a:solidFill>
            </a:endParaRPr>
          </a:p>
        </p:txBody>
      </p:sp>
      <p:pic>
        <p:nvPicPr>
          <p:cNvPr id="132099" name="Picture 5"/>
          <p:cNvPicPr>
            <a:picLocks noChangeAspect="1" noChangeArrowheads="1"/>
          </p:cNvPicPr>
          <p:nvPr/>
        </p:nvPicPr>
        <p:blipFill>
          <a:blip r:embed="rId2"/>
          <a:srcRect/>
          <a:stretch>
            <a:fillRect/>
          </a:stretch>
        </p:blipFill>
        <p:spPr bwMode="auto">
          <a:xfrm>
            <a:off x="5410200" y="4191000"/>
            <a:ext cx="2349500" cy="2273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1D9FC76-F2A7-4818-8E84-ED101562EBD5}" type="slidenum">
              <a:rPr lang="en-US">
                <a:solidFill>
                  <a:schemeClr val="bg1"/>
                </a:solidFill>
              </a:rPr>
              <a:pPr>
                <a:defRPr/>
              </a:pPr>
              <a:t>93</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107950"/>
            <a:ext cx="8286750" cy="1336675"/>
          </a:xfrm>
        </p:spPr>
        <p:txBody>
          <a:bodyPr rtlCol="0">
            <a:noAutofit/>
          </a:bodyPr>
          <a:lstStyle/>
          <a:p>
            <a:pPr eaLnBrk="1" fontAlgn="auto" hangingPunct="1">
              <a:spcAft>
                <a:spcPts val="0"/>
              </a:spcAft>
              <a:defRPr/>
            </a:pPr>
            <a:r>
              <a:rPr lang="en-US" sz="3200" b="1" dirty="0" smtClean="0">
                <a:solidFill>
                  <a:schemeClr val="accent3"/>
                </a:solidFill>
                <a:latin typeface="Century Gothic" pitchFamily="34" charset="0"/>
                <a:cs typeface="Arial" pitchFamily="34" charset="0"/>
              </a:rPr>
              <a:t>And a Few More Requests for Assistance:</a:t>
            </a:r>
            <a:r>
              <a:rPr lang="en-US" sz="3600" dirty="0">
                <a:latin typeface="Comic Sans MS" pitchFamily="66" charset="0"/>
              </a:rPr>
              <a:t/>
            </a:r>
            <a:br>
              <a:rPr lang="en-US" sz="3600" dirty="0">
                <a:latin typeface="Comic Sans MS" pitchFamily="66" charset="0"/>
              </a:rPr>
            </a:br>
            <a:r>
              <a:rPr lang="en-US" sz="1600" dirty="0"/>
              <a:t>from Meeting Minutes of the Friends of Drug Court Advisory Board, </a:t>
            </a:r>
            <a:br>
              <a:rPr lang="en-US" sz="1600" dirty="0"/>
            </a:br>
            <a:r>
              <a:rPr lang="en-US" sz="1600" dirty="0"/>
              <a:t>Mendocino County, CA</a:t>
            </a:r>
            <a:endParaRPr lang="en-US" dirty="0"/>
          </a:p>
        </p:txBody>
      </p:sp>
      <p:sp>
        <p:nvSpPr>
          <p:cNvPr id="39939" name="Rectangle 3"/>
          <p:cNvSpPr>
            <a:spLocks noGrp="1" noChangeArrowheads="1"/>
          </p:cNvSpPr>
          <p:nvPr>
            <p:ph idx="1"/>
          </p:nvPr>
        </p:nvSpPr>
        <p:spPr>
          <a:xfrm>
            <a:off x="381000" y="1371600"/>
            <a:ext cx="8229600" cy="4876800"/>
          </a:xfrm>
        </p:spPr>
        <p:txBody>
          <a:bodyPr rtlCol="0">
            <a:normAutofit fontScale="92500" lnSpcReduction="10000"/>
          </a:bodyPr>
          <a:lstStyle/>
          <a:p>
            <a:pPr eaLnBrk="1" fontAlgn="auto" hangingPunct="1">
              <a:spcAft>
                <a:spcPts val="0"/>
              </a:spcAft>
              <a:buClr>
                <a:schemeClr val="accent1">
                  <a:lumMod val="60000"/>
                  <a:lumOff val="40000"/>
                </a:schemeClr>
              </a:buClr>
              <a:defRPr/>
            </a:pPr>
            <a:endParaRPr lang="en-US" sz="2800" dirty="0">
              <a:solidFill>
                <a:schemeClr val="tx1">
                  <a:lumMod val="65000"/>
                  <a:lumOff val="35000"/>
                </a:schemeClr>
              </a:solidFill>
            </a:endParaRPr>
          </a:p>
          <a:p>
            <a:pPr eaLnBrk="1" fontAlgn="auto" hangingPunct="1">
              <a:spcAft>
                <a:spcPts val="0"/>
              </a:spcAft>
              <a:buClr>
                <a:schemeClr val="accent1">
                  <a:lumMod val="60000"/>
                  <a:lumOff val="40000"/>
                </a:schemeClr>
              </a:buClr>
              <a:buFontTx/>
              <a:buNone/>
              <a:defRPr/>
            </a:pPr>
            <a:r>
              <a:rPr lang="en-US" sz="3000" dirty="0">
                <a:solidFill>
                  <a:schemeClr val="tx1">
                    <a:lumMod val="65000"/>
                    <a:lumOff val="35000"/>
                  </a:schemeClr>
                </a:solidFill>
              </a:rPr>
              <a:t>	TIRES:  Request for $250 for tires for an FDDC client.  She is getting $300 from Angel Fund, conditioned on funding from FDC.  The Board voted unanimously to approve funding for $200 as long as she can leverage that with Angel Fund donation.  Check to be made to </a:t>
            </a:r>
            <a:r>
              <a:rPr lang="en-US" sz="3000" dirty="0" err="1">
                <a:solidFill>
                  <a:schemeClr val="tx1">
                    <a:lumMod val="65000"/>
                    <a:lumOff val="35000"/>
                  </a:schemeClr>
                </a:solidFill>
              </a:rPr>
              <a:t>Ceja</a:t>
            </a:r>
            <a:r>
              <a:rPr lang="en-US" sz="3000" dirty="0">
                <a:solidFill>
                  <a:schemeClr val="tx1">
                    <a:lumMod val="65000"/>
                    <a:lumOff val="35000"/>
                  </a:schemeClr>
                </a:solidFill>
              </a:rPr>
              <a:t> Tires.</a:t>
            </a:r>
          </a:p>
          <a:p>
            <a:pPr eaLnBrk="1" fontAlgn="auto" hangingPunct="1">
              <a:spcAft>
                <a:spcPts val="0"/>
              </a:spcAft>
              <a:buClr>
                <a:schemeClr val="accent1">
                  <a:lumMod val="60000"/>
                  <a:lumOff val="40000"/>
                </a:schemeClr>
              </a:buClr>
              <a:buFontTx/>
              <a:buNone/>
              <a:defRPr/>
            </a:pPr>
            <a:endParaRPr lang="en-US" sz="2800" dirty="0">
              <a:solidFill>
                <a:schemeClr val="tx1">
                  <a:lumMod val="65000"/>
                  <a:lumOff val="35000"/>
                </a:schemeClr>
              </a:solidFill>
            </a:endParaRPr>
          </a:p>
          <a:p>
            <a:pPr eaLnBrk="1" fontAlgn="auto" hangingPunct="1">
              <a:spcAft>
                <a:spcPts val="0"/>
              </a:spcAft>
              <a:buClr>
                <a:schemeClr val="accent1">
                  <a:lumMod val="60000"/>
                  <a:lumOff val="40000"/>
                </a:schemeClr>
              </a:buClr>
              <a:buFontTx/>
              <a:buNone/>
              <a:defRPr/>
            </a:pPr>
            <a:r>
              <a:rPr lang="en-US" sz="2800" dirty="0">
                <a:solidFill>
                  <a:schemeClr val="tx1">
                    <a:lumMod val="65000"/>
                    <a:lumOff val="35000"/>
                  </a:schemeClr>
                </a:solidFill>
              </a:rPr>
              <a:t> </a:t>
            </a:r>
          </a:p>
          <a:p>
            <a:pPr eaLnBrk="1" fontAlgn="auto" hangingPunct="1">
              <a:spcAft>
                <a:spcPts val="0"/>
              </a:spcAft>
              <a:buClr>
                <a:schemeClr val="accent1">
                  <a:lumMod val="60000"/>
                  <a:lumOff val="40000"/>
                </a:schemeClr>
              </a:buClr>
              <a:buFontTx/>
              <a:buNone/>
              <a:defRPr/>
            </a:pPr>
            <a:r>
              <a:rPr lang="en-US" sz="2800" dirty="0">
                <a:solidFill>
                  <a:schemeClr val="tx1">
                    <a:lumMod val="65000"/>
                    <a:lumOff val="35000"/>
                  </a:schemeClr>
                </a:solidFill>
              </a:rPr>
              <a:t>	</a:t>
            </a:r>
          </a:p>
        </p:txBody>
      </p:sp>
      <p:pic>
        <p:nvPicPr>
          <p:cNvPr id="39940" name="Picture 4"/>
          <p:cNvPicPr>
            <a:picLocks noChangeAspect="1" noChangeArrowheads="1"/>
          </p:cNvPicPr>
          <p:nvPr/>
        </p:nvPicPr>
        <p:blipFill>
          <a:blip r:embed="rId3" cstate="print"/>
          <a:srcRect/>
          <a:stretch>
            <a:fillRect/>
          </a:stretch>
        </p:blipFill>
        <p:spPr bwMode="auto">
          <a:xfrm>
            <a:off x="2895600" y="4495800"/>
            <a:ext cx="3657600" cy="1878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pPr>
              <a:defRPr/>
            </a:pPr>
            <a:fld id="{EF80885A-5E6E-4EEA-A79B-53DEDA2A7F5D}" type="slidenum">
              <a:rPr lang="en-US">
                <a:solidFill>
                  <a:schemeClr val="bg1"/>
                </a:solidFill>
              </a:rPr>
              <a:pPr>
                <a:defRPr/>
              </a:pPr>
              <a:t>94</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304800"/>
            <a:ext cx="8042275" cy="835025"/>
          </a:xfrm>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cs typeface="Arial" pitchFamily="34" charset="0"/>
              </a:rPr>
              <a:t>Rent</a:t>
            </a:r>
            <a:endParaRPr lang="en-US" sz="3200" b="1" dirty="0">
              <a:solidFill>
                <a:schemeClr val="accent3"/>
              </a:solidFill>
              <a:latin typeface="Century Gothic" pitchFamily="34" charset="0"/>
              <a:cs typeface="Arial" pitchFamily="34" charset="0"/>
            </a:endParaRPr>
          </a:p>
        </p:txBody>
      </p:sp>
      <p:sp>
        <p:nvSpPr>
          <p:cNvPr id="135170" name="Rectangle 3"/>
          <p:cNvSpPr>
            <a:spLocks noGrp="1" noChangeArrowheads="1"/>
          </p:cNvSpPr>
          <p:nvPr>
            <p:ph idx="1"/>
          </p:nvPr>
        </p:nvSpPr>
        <p:spPr/>
        <p:txBody>
          <a:bodyPr/>
          <a:lstStyle/>
          <a:p>
            <a:pPr eaLnBrk="1" hangingPunct="1"/>
            <a:r>
              <a:rPr lang="en-US" sz="2800" smtClean="0"/>
              <a:t> Request for $50 for client portion of rent in Section 8 housing. </a:t>
            </a:r>
          </a:p>
          <a:p>
            <a:pPr eaLnBrk="1" hangingPunct="1"/>
            <a:r>
              <a:rPr lang="en-US" sz="2800" u="sng" smtClean="0"/>
              <a:t>Unanimously  denied.</a:t>
            </a:r>
            <a:r>
              <a:rPr lang="en-US" sz="2800" smtClean="0"/>
              <a:t>  Rent was already past due at time of Board meeting and funds for the $50 client portion are available from UCC for “rapid re-housing.”</a:t>
            </a:r>
          </a:p>
          <a:p>
            <a:pPr eaLnBrk="1" hangingPunct="1">
              <a:buFontTx/>
              <a:buNone/>
            </a:pPr>
            <a:r>
              <a:rPr lang="en-US" smtClean="0"/>
              <a:t> </a:t>
            </a:r>
          </a:p>
          <a:p>
            <a:pPr eaLnBrk="1" hangingPunct="1">
              <a:buFontTx/>
              <a:buNone/>
            </a:pPr>
            <a:r>
              <a:rPr lang="en-US" smtClean="0"/>
              <a:t>	</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C5AA2FFF-5B53-4355-B179-F46C365B189A}" type="slidenum">
              <a:rPr lang="en-US">
                <a:solidFill>
                  <a:schemeClr val="bg1"/>
                </a:solidFill>
              </a:rPr>
              <a:pPr>
                <a:defRPr/>
              </a:pPr>
              <a:t>95</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04800"/>
            <a:ext cx="8229600" cy="762000"/>
          </a:xfrm>
        </p:spPr>
        <p:txBody>
          <a:bodyPr rtlCol="0">
            <a:noAutofit/>
          </a:bodyPr>
          <a:lstStyle/>
          <a:p>
            <a:pPr algn="r" eaLnBrk="1" fontAlgn="auto" hangingPunct="1">
              <a:spcAft>
                <a:spcPts val="0"/>
              </a:spcAft>
              <a:defRPr/>
            </a:pPr>
            <a:r>
              <a:rPr lang="en-US" sz="3200" b="1" dirty="0" smtClean="0">
                <a:solidFill>
                  <a:schemeClr val="accent3"/>
                </a:solidFill>
                <a:latin typeface="Century Gothic" pitchFamily="34" charset="0"/>
                <a:cs typeface="Arial" pitchFamily="34" charset="0"/>
              </a:rPr>
              <a:t>Bicycle Safety Equipment </a:t>
            </a:r>
            <a:endParaRPr lang="en-US" sz="3200" b="1" dirty="0">
              <a:solidFill>
                <a:schemeClr val="accent3"/>
              </a:solidFill>
              <a:latin typeface="Century Gothic" pitchFamily="34" charset="0"/>
              <a:cs typeface="Arial" pitchFamily="34" charset="0"/>
            </a:endParaRPr>
          </a:p>
        </p:txBody>
      </p:sp>
      <p:pic>
        <p:nvPicPr>
          <p:cNvPr id="136194" name="Picture 10"/>
          <p:cNvPicPr>
            <a:picLocks noGrp="1" noChangeAspect="1" noChangeArrowheads="1"/>
          </p:cNvPicPr>
          <p:nvPr>
            <p:ph sz="half" idx="1"/>
          </p:nvPr>
        </p:nvPicPr>
        <p:blipFill>
          <a:blip r:embed="rId2"/>
          <a:srcRect/>
          <a:stretch>
            <a:fillRect/>
          </a:stretch>
        </p:blipFill>
        <p:spPr>
          <a:xfrm>
            <a:off x="533400" y="3657600"/>
            <a:ext cx="1828800" cy="1947863"/>
          </a:xfrm>
        </p:spPr>
      </p:pic>
      <p:sp>
        <p:nvSpPr>
          <p:cNvPr id="81929" name="Rectangle 9"/>
          <p:cNvSpPr>
            <a:spLocks noGrp="1" noChangeArrowheads="1"/>
          </p:cNvSpPr>
          <p:nvPr>
            <p:ph sz="quarter" idx="3"/>
          </p:nvPr>
        </p:nvSpPr>
        <p:spPr>
          <a:xfrm>
            <a:off x="2514600" y="1447800"/>
            <a:ext cx="6324600" cy="2873375"/>
          </a:xfrm>
        </p:spPr>
        <p:txBody>
          <a:bodyPr rtlCol="0">
            <a:noAutofit/>
          </a:bodyPr>
          <a:lstStyle/>
          <a:p>
            <a:pPr marL="466725" indent="-466725"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Arial" pitchFamily="34" charset="0"/>
                <a:cs typeface="Arial" pitchFamily="34" charset="0"/>
              </a:rPr>
              <a:t>Request for funds to upgrade bike to night time safety standards by ADC client.  </a:t>
            </a:r>
          </a:p>
          <a:p>
            <a:pPr marL="466725" indent="-466725"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Arial" pitchFamily="34" charset="0"/>
                <a:cs typeface="Arial" pitchFamily="34" charset="0"/>
              </a:rPr>
              <a:t>Unanimously </a:t>
            </a:r>
            <a:r>
              <a:rPr lang="en-US" sz="2800" dirty="0">
                <a:solidFill>
                  <a:schemeClr val="tx1">
                    <a:lumMod val="65000"/>
                    <a:lumOff val="35000"/>
                  </a:schemeClr>
                </a:solidFill>
                <a:latin typeface="Arial" pitchFamily="34" charset="0"/>
                <a:cs typeface="Arial" pitchFamily="34" charset="0"/>
              </a:rPr>
              <a:t>approved to spend up to $100 for Dave’s Bike Shop  to provide helmet, light and reflective applications to her bike.  Dave N. will call Dave’s bike shop to make arrangements.  Check to be made to reimburse Dave’s Bike Shop.</a:t>
            </a:r>
          </a:p>
          <a:p>
            <a:pP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p:txBody>
      </p:sp>
      <p:pic>
        <p:nvPicPr>
          <p:cNvPr id="136196" name="Picture 11"/>
          <p:cNvPicPr>
            <a:picLocks noChangeAspect="1" noChangeArrowheads="1"/>
          </p:cNvPicPr>
          <p:nvPr/>
        </p:nvPicPr>
        <p:blipFill>
          <a:blip r:embed="rId3"/>
          <a:srcRect/>
          <a:stretch>
            <a:fillRect/>
          </a:stretch>
        </p:blipFill>
        <p:spPr bwMode="auto">
          <a:xfrm>
            <a:off x="304800" y="1447800"/>
            <a:ext cx="2057400" cy="1687513"/>
          </a:xfrm>
          <a:prstGeom prst="rect">
            <a:avLst/>
          </a:prstGeom>
          <a:noFill/>
          <a:ln w="9525">
            <a:noFill/>
            <a:miter lim="800000"/>
            <a:headEnd/>
            <a:tailEnd/>
          </a:ln>
        </p:spPr>
      </p:pic>
      <p:sp>
        <p:nvSpPr>
          <p:cNvPr id="13619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D1A95C6-AB0A-422C-9C4A-E2C558A021C6}" type="slidenum">
              <a:rPr lang="en-US" smtClean="0">
                <a:solidFill>
                  <a:schemeClr val="bg1"/>
                </a:solidFill>
              </a:rPr>
              <a:pPr/>
              <a:t>96</a:t>
            </a:fld>
            <a:endParaRPr lang="en-US" smtClean="0">
              <a:solidFill>
                <a:schemeClr val="bg1"/>
              </a:solidFill>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0"/>
            <a:ext cx="8229600" cy="1706563"/>
          </a:xfrm>
        </p:spPr>
        <p:txBody>
          <a:bodyPr rtlCol="0">
            <a:noAutofit/>
          </a:bodyPr>
          <a:lstStyle/>
          <a:p>
            <a:pPr eaLnBrk="1" fontAlgn="auto" hangingPunct="1">
              <a:spcAft>
                <a:spcPts val="0"/>
              </a:spcAft>
              <a:defRPr/>
            </a:pPr>
            <a:r>
              <a:rPr lang="en-US" sz="3200" b="1" dirty="0">
                <a:solidFill>
                  <a:schemeClr val="accent3"/>
                </a:solidFill>
                <a:latin typeface="Century Gothic" pitchFamily="34" charset="0"/>
                <a:cs typeface="Arial" pitchFamily="34" charset="0"/>
              </a:rPr>
              <a:t>CCJC Foundation recognizes </a:t>
            </a:r>
            <a:br>
              <a:rPr lang="en-US" sz="3200" b="1" dirty="0">
                <a:solidFill>
                  <a:schemeClr val="accent3"/>
                </a:solidFill>
                <a:latin typeface="Century Gothic" pitchFamily="34" charset="0"/>
                <a:cs typeface="Arial" pitchFamily="34" charset="0"/>
              </a:rPr>
            </a:br>
            <a:r>
              <a:rPr lang="en-US" sz="3200" b="1" dirty="0">
                <a:solidFill>
                  <a:schemeClr val="accent3"/>
                </a:solidFill>
                <a:latin typeface="Century Gothic" pitchFamily="34" charset="0"/>
                <a:cs typeface="Arial" pitchFamily="34" charset="0"/>
              </a:rPr>
              <a:t>Mendocino County’s Friends of Drug Court </a:t>
            </a:r>
            <a:r>
              <a:rPr lang="en-US" sz="3200" b="1" dirty="0" smtClean="0">
                <a:solidFill>
                  <a:schemeClr val="accent3"/>
                </a:solidFill>
                <a:latin typeface="Century Gothic" pitchFamily="34" charset="0"/>
                <a:cs typeface="Arial" pitchFamily="34" charset="0"/>
              </a:rPr>
              <a:t>Fund Local </a:t>
            </a:r>
            <a:r>
              <a:rPr lang="en-US" sz="3200" b="1" dirty="0">
                <a:solidFill>
                  <a:schemeClr val="accent3"/>
                </a:solidFill>
                <a:latin typeface="Century Gothic" pitchFamily="34" charset="0"/>
                <a:cs typeface="Arial" pitchFamily="34" charset="0"/>
              </a:rPr>
              <a:t>Advisory Board</a:t>
            </a:r>
          </a:p>
        </p:txBody>
      </p:sp>
      <p:pic>
        <p:nvPicPr>
          <p:cNvPr id="44036" name="Picture 4" descr="1-27-12 002"/>
          <p:cNvPicPr>
            <a:picLocks noGrp="1" noChangeAspect="1" noChangeArrowheads="1"/>
          </p:cNvPicPr>
          <p:nvPr>
            <p:ph idx="1"/>
          </p:nvPr>
        </p:nvPicPr>
        <p:blipFill>
          <a:blip r:embed="rId2" cstate="print"/>
          <a:srcRect/>
          <a:stretch>
            <a:fillRect/>
          </a:stretch>
        </p:blipFill>
        <p:spPr>
          <a:xfrm>
            <a:off x="2895600" y="2133600"/>
            <a:ext cx="3394075" cy="422116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5F66E860-67E0-4D1A-912D-6911AAA9C25F}" type="slidenum">
              <a:rPr lang="en-US">
                <a:solidFill>
                  <a:schemeClr val="bg1"/>
                </a:solidFill>
              </a:rPr>
              <a:pPr>
                <a:defRPr/>
              </a:pPr>
              <a:t>97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882650"/>
          </a:xfrm>
        </p:spPr>
        <p:txBody>
          <a:bodyPr rtlCol="0">
            <a:noAutofit/>
          </a:bodyPr>
          <a:lstStyle/>
          <a:p>
            <a:pPr eaLnBrk="1" fontAlgn="auto" hangingPunct="1">
              <a:spcAft>
                <a:spcPts val="0"/>
              </a:spcAft>
              <a:defRPr/>
            </a:pPr>
            <a:r>
              <a:rPr lang="en-US" b="1" dirty="0" smtClean="0">
                <a:solidFill>
                  <a:schemeClr val="accent3"/>
                </a:solidFill>
              </a:rPr>
              <a:t>Discussion Points</a:t>
            </a:r>
            <a:endParaRPr lang="en-US" b="1" dirty="0">
              <a:solidFill>
                <a:schemeClr val="accent3"/>
              </a:solidFill>
            </a:endParaRPr>
          </a:p>
        </p:txBody>
      </p:sp>
      <p:sp>
        <p:nvSpPr>
          <p:cNvPr id="3" name="Content Placeholder 2"/>
          <p:cNvSpPr>
            <a:spLocks noGrp="1"/>
          </p:cNvSpPr>
          <p:nvPr>
            <p:ph idx="1"/>
          </p:nvPr>
        </p:nvSpPr>
        <p:spPr>
          <a:xfrm>
            <a:off x="228600" y="1676400"/>
            <a:ext cx="3733800" cy="4648200"/>
          </a:xfrm>
        </p:spPr>
        <p:txBody>
          <a:bodyPr rtlCol="0">
            <a:normAutofit fontScale="92500" lnSpcReduction="10000"/>
          </a:bodyPr>
          <a:lstStyle/>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rPr>
              <a:t>Steps for working with the IRS</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rPr>
              <a:t>Recruiting Board Members</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rPr>
              <a:t>Judicial Ethics</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rPr>
              <a:t>Getting Focused/Setting Goals</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rPr>
              <a:t>Raising Funds</a:t>
            </a:r>
          </a:p>
        </p:txBody>
      </p:sp>
      <p:sp>
        <p:nvSpPr>
          <p:cNvPr id="4" name="Slide Number Placeholder 3"/>
          <p:cNvSpPr>
            <a:spLocks noGrp="1"/>
          </p:cNvSpPr>
          <p:nvPr>
            <p:ph type="sldNum" sz="quarter" idx="12"/>
          </p:nvPr>
        </p:nvSpPr>
        <p:spPr/>
        <p:txBody>
          <a:bodyPr/>
          <a:lstStyle/>
          <a:p>
            <a:pPr>
              <a:defRPr/>
            </a:pPr>
            <a:fld id="{F797F238-23E6-444D-9415-6081C329B5B9}" type="slidenum">
              <a:rPr lang="en-US"/>
              <a:pPr>
                <a:defRPr/>
              </a:pPr>
              <a:t>98</a:t>
            </a:fld>
            <a:endParaRPr lang="en-US"/>
          </a:p>
        </p:txBody>
      </p:sp>
      <p:pic>
        <p:nvPicPr>
          <p:cNvPr id="138244" name="Picture 4" descr="thinktank.jpg"/>
          <p:cNvPicPr>
            <a:picLocks noChangeAspect="1"/>
          </p:cNvPicPr>
          <p:nvPr/>
        </p:nvPicPr>
        <p:blipFill>
          <a:blip r:embed="rId3"/>
          <a:srcRect/>
          <a:stretch>
            <a:fillRect/>
          </a:stretch>
        </p:blipFill>
        <p:spPr bwMode="auto">
          <a:xfrm>
            <a:off x="3733800" y="2057400"/>
            <a:ext cx="5087938" cy="322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042275" cy="1336675"/>
          </a:xfrm>
        </p:spPr>
        <p:txBody>
          <a:bodyPr rtlCol="0">
            <a:noAutofit/>
          </a:bodyPr>
          <a:lstStyle/>
          <a:p>
            <a:pPr eaLnBrk="1" fontAlgn="auto" hangingPunct="1">
              <a:spcAft>
                <a:spcPts val="0"/>
              </a:spcAft>
              <a:defRPr/>
            </a:pPr>
            <a:r>
              <a:rPr lang="en-US" b="1" dirty="0" smtClean="0">
                <a:solidFill>
                  <a:schemeClr val="accent3"/>
                </a:solidFill>
              </a:rPr>
              <a:t>Discussion Points</a:t>
            </a:r>
            <a:endParaRPr lang="en-US" dirty="0"/>
          </a:p>
        </p:txBody>
      </p:sp>
      <p:sp>
        <p:nvSpPr>
          <p:cNvPr id="4" name="Slide Number Placeholder 3"/>
          <p:cNvSpPr>
            <a:spLocks noGrp="1"/>
          </p:cNvSpPr>
          <p:nvPr>
            <p:ph type="sldNum" sz="quarter" idx="12"/>
          </p:nvPr>
        </p:nvSpPr>
        <p:spPr/>
        <p:txBody>
          <a:bodyPr/>
          <a:lstStyle/>
          <a:p>
            <a:pPr>
              <a:defRPr/>
            </a:pPr>
            <a:fld id="{4B230B5F-4F82-4B62-8D25-28D336047043}" type="slidenum">
              <a:rPr lang="en-US"/>
              <a:pPr>
                <a:defRPr/>
              </a:pPr>
              <a:t>99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Breeze.thmx</Template>
  <TotalTime>7065</TotalTime>
  <Words>3538</Words>
  <Application>Microsoft Office PowerPoint</Application>
  <PresentationFormat>On-screen Show (4:3)</PresentationFormat>
  <Paragraphs>579</Paragraphs>
  <Slides>100</Slides>
  <Notes>16</Notes>
  <HiddenSlides>54</HiddenSlides>
  <MMClips>0</MMClips>
  <ScaleCrop>false</ScaleCrop>
  <HeadingPairs>
    <vt:vector size="6" baseType="variant">
      <vt:variant>
        <vt:lpstr>Fonts Used</vt:lpstr>
      </vt:variant>
      <vt:variant>
        <vt:i4>14</vt:i4>
      </vt:variant>
      <vt:variant>
        <vt:lpstr>Design Template</vt:lpstr>
      </vt:variant>
      <vt:variant>
        <vt:i4>19</vt:i4>
      </vt:variant>
      <vt:variant>
        <vt:lpstr>Slide Titles</vt:lpstr>
      </vt:variant>
      <vt:variant>
        <vt:i4>100</vt:i4>
      </vt:variant>
    </vt:vector>
  </HeadingPairs>
  <TitlesOfParts>
    <vt:vector size="133" baseType="lpstr">
      <vt:lpstr>Arial</vt:lpstr>
      <vt:lpstr>News Gothic MT</vt:lpstr>
      <vt:lpstr>Wingdings 2</vt:lpstr>
      <vt:lpstr>Calibri</vt:lpstr>
      <vt:lpstr>Gill Sans MT</vt:lpstr>
      <vt:lpstr>Arial Narrow</vt:lpstr>
      <vt:lpstr>Simplified Arabic</vt:lpstr>
      <vt:lpstr>Symbol</vt:lpstr>
      <vt:lpstr>Georgia</vt:lpstr>
      <vt:lpstr>Century Gothic</vt:lpstr>
      <vt:lpstr>Verdana</vt:lpstr>
      <vt:lpstr>Wingdings 3</vt:lpstr>
      <vt:lpstr>Wingdings</vt:lpstr>
      <vt:lpstr>Comic Sans MS</vt:lpstr>
      <vt:lpstr>Breeze</vt:lpstr>
      <vt:lpstr>Breeze</vt:lpstr>
      <vt:lpstr>Breeze</vt:lpstr>
      <vt:lpstr>Breeze</vt:lpstr>
      <vt:lpstr>Breeze</vt:lpstr>
      <vt:lpstr>Breeze</vt:lpstr>
      <vt:lpstr>Breeze</vt:lpstr>
      <vt:lpstr>Breeze</vt:lpstr>
      <vt:lpstr>Breeze</vt:lpstr>
      <vt:lpstr>Breeze</vt:lpstr>
      <vt:lpstr>Breeze</vt:lpstr>
      <vt:lpstr>Breeze</vt:lpstr>
      <vt:lpstr>Breeze</vt:lpstr>
      <vt:lpstr>Breeze</vt:lpstr>
      <vt:lpstr>Breeze</vt:lpstr>
      <vt:lpstr>Breeze</vt:lpstr>
      <vt:lpstr>Breeze</vt:lpstr>
      <vt:lpstr>Breeze</vt:lpstr>
      <vt:lpstr>Breeze</vt:lpstr>
      <vt:lpstr>Slide 1</vt:lpstr>
      <vt:lpstr>Opening Remarks</vt:lpstr>
      <vt:lpstr>Goals for Today</vt:lpstr>
      <vt:lpstr>Slide 4</vt:lpstr>
      <vt:lpstr>Harris County  Drug Court Foundation (Texas)  </vt:lpstr>
      <vt:lpstr>Slide 6</vt:lpstr>
      <vt:lpstr>Board of Directors</vt:lpstr>
      <vt:lpstr>Roles of the Board </vt:lpstr>
      <vt:lpstr>Alumni Involvement</vt:lpstr>
      <vt:lpstr>Fundraising</vt:lpstr>
      <vt:lpstr>Target Population</vt:lpstr>
      <vt:lpstr>Specific Uses of Funds</vt:lpstr>
      <vt:lpstr>Slide 13</vt:lpstr>
      <vt:lpstr>Slide 14</vt:lpstr>
      <vt:lpstr>Drug Treatment Court Foundation of Kalamazoo County  (Michigan) </vt:lpstr>
      <vt:lpstr>Slide 16</vt:lpstr>
      <vt:lpstr>Slide 17</vt:lpstr>
      <vt:lpstr>Slide 18</vt:lpstr>
      <vt:lpstr>Slide 19</vt:lpstr>
      <vt:lpstr>Slide 20</vt:lpstr>
      <vt:lpstr>  The Nashville Drug Court  Support Foundation, Inc.  (NDCSF)</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   The California Collaborative Justice Courts  Foundation</vt:lpstr>
      <vt:lpstr>Introduction &amp; Brief History</vt:lpstr>
      <vt:lpstr>Board of Directors</vt:lpstr>
      <vt:lpstr>Most People in a  Drug Court Find Themselves:</vt:lpstr>
      <vt:lpstr>Addressing Personal Needs</vt:lpstr>
      <vt:lpstr>The CCJC Foundation</vt:lpstr>
      <vt:lpstr>Foundation Purpose</vt:lpstr>
      <vt:lpstr> </vt:lpstr>
      <vt:lpstr>How does this effort help?</vt:lpstr>
      <vt:lpstr>How Can This Be Done on  a Statewide Basis?</vt:lpstr>
      <vt:lpstr>Why Bother Having a  Statewide Foundation?</vt:lpstr>
      <vt:lpstr>We are Positioned to: </vt:lpstr>
      <vt:lpstr>Defining Our Relationship  With the Courts</vt:lpstr>
      <vt:lpstr>Establishing a Local Advisory Board</vt:lpstr>
      <vt:lpstr>Judges Make Excellent Members of Your Local Advisory Board</vt:lpstr>
      <vt:lpstr>Who are Your Program Graduates in Good Standing?</vt:lpstr>
      <vt:lpstr>Who is on these  Local Advisory Boards?</vt:lpstr>
      <vt:lpstr>Consider These People:</vt:lpstr>
      <vt:lpstr>Create a Name For Your Fund</vt:lpstr>
      <vt:lpstr>Complete &amp; Submit  </vt:lpstr>
      <vt:lpstr>Mendocino County  Local Advisory Board Members</vt:lpstr>
      <vt:lpstr>Mendocino County  Friends of Drug Court Fund</vt:lpstr>
      <vt:lpstr>Who are the Donors?</vt:lpstr>
      <vt:lpstr>Phil thanking OraSure for a donation at last year’s NADCP Conference</vt:lpstr>
      <vt:lpstr>Also…</vt:lpstr>
      <vt:lpstr>…And</vt:lpstr>
      <vt:lpstr>Fundraisers that Work</vt:lpstr>
      <vt:lpstr> Plus a Few More Ideas</vt:lpstr>
      <vt:lpstr>Planned Giving</vt:lpstr>
      <vt:lpstr>Most Important Thing for You to Remember When Raising Money…</vt:lpstr>
      <vt:lpstr>What is the Process of Awarding Grants?</vt:lpstr>
      <vt:lpstr>Slide 89</vt:lpstr>
      <vt:lpstr>“If awarded this money I could get…  my dentures without undue delay and finally get my smile back.  I know that I came into this problem because of my own actions (i.e. my drug use), but I would really appreciate some help here.   Thank you very much for your time and consideration."   ~ Eric </vt:lpstr>
      <vt:lpstr>Other Positive Outcomes:</vt:lpstr>
      <vt:lpstr>Licensed Vocational Nurse</vt:lpstr>
      <vt:lpstr>A Welding Helmet</vt:lpstr>
      <vt:lpstr>And a Few More Requests for Assistance: from Meeting Minutes of the Friends of Drug Court Advisory Board,  Mendocino County, CA</vt:lpstr>
      <vt:lpstr>Rent</vt:lpstr>
      <vt:lpstr>Bicycle Safety Equipment </vt:lpstr>
      <vt:lpstr>CCJC Foundation recognizes  Mendocino County’s Friends of Drug Court Fund Local Advisory Board</vt:lpstr>
      <vt:lpstr>Discussion Points</vt:lpstr>
      <vt:lpstr>Discussion Points</vt:lpstr>
      <vt:lpstr>Contact Information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dc:creator>
  <cp:lastModifiedBy>Dianne</cp:lastModifiedBy>
  <cp:revision>657</cp:revision>
  <dcterms:created xsi:type="dcterms:W3CDTF">2010-02-04T19:41:48Z</dcterms:created>
  <dcterms:modified xsi:type="dcterms:W3CDTF">2013-01-21T19:53:02Z</dcterms:modified>
</cp:coreProperties>
</file>